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56" r:id="rId2"/>
    <p:sldId id="299" r:id="rId3"/>
    <p:sldId id="301" r:id="rId4"/>
    <p:sldId id="302" r:id="rId5"/>
    <p:sldId id="303" r:id="rId6"/>
    <p:sldId id="304" r:id="rId7"/>
    <p:sldId id="305" r:id="rId8"/>
    <p:sldId id="311" r:id="rId9"/>
    <p:sldId id="306" r:id="rId10"/>
    <p:sldId id="308" r:id="rId11"/>
    <p:sldId id="307" r:id="rId12"/>
    <p:sldId id="309" r:id="rId13"/>
    <p:sldId id="310" r:id="rId14"/>
    <p:sldId id="312" r:id="rId15"/>
    <p:sldId id="313" r:id="rId16"/>
    <p:sldId id="314" r:id="rId17"/>
    <p:sldId id="315" r:id="rId18"/>
    <p:sldId id="316" r:id="rId19"/>
    <p:sldId id="317" r:id="rId20"/>
    <p:sldId id="318" r:id="rId21"/>
    <p:sldId id="319" r:id="rId22"/>
    <p:sldId id="320" r:id="rId23"/>
    <p:sldId id="321" r:id="rId24"/>
    <p:sldId id="323" r:id="rId25"/>
    <p:sldId id="322" r:id="rId26"/>
    <p:sldId id="325" r:id="rId27"/>
    <p:sldId id="326" r:id="rId28"/>
    <p:sldId id="324" r:id="rId29"/>
    <p:sldId id="327" r:id="rId30"/>
    <p:sldId id="328" r:id="rId31"/>
    <p:sldId id="329" r:id="rId32"/>
    <p:sldId id="330" r:id="rId33"/>
    <p:sldId id="331" r:id="rId34"/>
    <p:sldId id="332" r:id="rId35"/>
    <p:sldId id="333" r:id="rId36"/>
    <p:sldId id="334" r:id="rId37"/>
    <p:sldId id="335" r:id="rId38"/>
    <p:sldId id="337" r:id="rId39"/>
    <p:sldId id="338" r:id="rId40"/>
    <p:sldId id="339" r:id="rId41"/>
    <p:sldId id="340" r:id="rId42"/>
    <p:sldId id="34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D0D9DA"/>
    <a:srgbClr val="009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29" autoAdjust="0"/>
    <p:restoredTop sz="85083" autoAdjust="0"/>
  </p:normalViewPr>
  <p:slideViewPr>
    <p:cSldViewPr snapToGrid="0">
      <p:cViewPr varScale="1">
        <p:scale>
          <a:sx n="58" d="100"/>
          <a:sy n="58" d="100"/>
        </p:scale>
        <p:origin x="118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843DB-1493-4F91-9546-DA52FF7D384E}" type="datetimeFigureOut">
              <a:rPr lang="id-ID" smtClean="0"/>
              <a:pPr/>
              <a:t>31/10/2023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BDB0A-D4EF-460D-9B34-5DF169DDB632}" type="slidenum">
              <a:rPr lang="id-ID" smtClean="0"/>
              <a:pPr/>
              <a:t>‹#›</a:t>
            </a:fld>
            <a:endParaRPr lang="id-ID"/>
          </a:p>
        </p:txBody>
      </p:sp>
    </p:spTree>
    <p:extLst>
      <p:ext uri="{BB962C8B-B14F-4D97-AF65-F5344CB8AC3E}">
        <p14:creationId xmlns:p14="http://schemas.microsoft.com/office/powerpoint/2010/main" val="3460066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E414F"/>
                </a:solidFill>
                <a:effectLst/>
                <a:latin typeface="Courier New" panose="02070309020205020404" pitchFamily="49" charset="0"/>
              </a:rPr>
              <a:t>@article{Ahmed2020ArtificialIW, title={Artificial intelligence with multi-functional machine learning platform development for better healthcare and precision medicine}, author={Zeeshan Ahmed and Khalid Mustafa Mohamed and Saman Zeeshan and </a:t>
            </a:r>
            <a:r>
              <a:rPr lang="en-US" b="0" i="0" dirty="0" err="1">
                <a:solidFill>
                  <a:srgbClr val="2E414F"/>
                </a:solidFill>
                <a:effectLst/>
                <a:latin typeface="Courier New" panose="02070309020205020404" pitchFamily="49" charset="0"/>
              </a:rPr>
              <a:t>Xinqi</a:t>
            </a:r>
            <a:r>
              <a:rPr lang="en-US" b="0" i="0" dirty="0">
                <a:solidFill>
                  <a:srgbClr val="2E414F"/>
                </a:solidFill>
                <a:effectLst/>
                <a:latin typeface="Courier New" panose="02070309020205020404" pitchFamily="49" charset="0"/>
              </a:rPr>
              <a:t> Dong}, journal={Database: The Journal of Biological Databases and Curation}, year={2020}, volume={2020}, </a:t>
            </a:r>
            <a:r>
              <a:rPr lang="en-US" b="0" i="0" dirty="0" err="1">
                <a:solidFill>
                  <a:srgbClr val="2E414F"/>
                </a:solidFill>
                <a:effectLst/>
                <a:latin typeface="Courier New" panose="02070309020205020404" pitchFamily="49" charset="0"/>
              </a:rPr>
              <a:t>url</a:t>
            </a:r>
            <a:r>
              <a:rPr lang="en-US" b="0" i="0" dirty="0">
                <a:solidFill>
                  <a:srgbClr val="2E414F"/>
                </a:solidFill>
                <a:effectLst/>
                <a:latin typeface="Courier New" panose="02070309020205020404" pitchFamily="49" charset="0"/>
              </a:rPr>
              <a:t>={https://api.semanticscholar.org/CorpusID:212751722} }</a:t>
            </a:r>
            <a:endParaRPr lang="en-US" dirty="0"/>
          </a:p>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14</a:t>
            </a:fld>
            <a:endParaRPr lang="id-ID"/>
          </a:p>
        </p:txBody>
      </p:sp>
    </p:spTree>
    <p:extLst>
      <p:ext uri="{BB962C8B-B14F-4D97-AF65-F5344CB8AC3E}">
        <p14:creationId xmlns:p14="http://schemas.microsoft.com/office/powerpoint/2010/main" val="1721553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29</a:t>
            </a:fld>
            <a:endParaRPr lang="id-ID"/>
          </a:p>
        </p:txBody>
      </p:sp>
    </p:spTree>
    <p:extLst>
      <p:ext uri="{BB962C8B-B14F-4D97-AF65-F5344CB8AC3E}">
        <p14:creationId xmlns:p14="http://schemas.microsoft.com/office/powerpoint/2010/main" val="9721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30</a:t>
            </a:fld>
            <a:endParaRPr lang="id-ID"/>
          </a:p>
        </p:txBody>
      </p:sp>
    </p:spTree>
    <p:extLst>
      <p:ext uri="{BB962C8B-B14F-4D97-AF65-F5344CB8AC3E}">
        <p14:creationId xmlns:p14="http://schemas.microsoft.com/office/powerpoint/2010/main" val="740318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31</a:t>
            </a:fld>
            <a:endParaRPr lang="id-ID"/>
          </a:p>
        </p:txBody>
      </p:sp>
    </p:spTree>
    <p:extLst>
      <p:ext uri="{BB962C8B-B14F-4D97-AF65-F5344CB8AC3E}">
        <p14:creationId xmlns:p14="http://schemas.microsoft.com/office/powerpoint/2010/main" val="1093401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32</a:t>
            </a:fld>
            <a:endParaRPr lang="id-ID"/>
          </a:p>
        </p:txBody>
      </p:sp>
    </p:spTree>
    <p:extLst>
      <p:ext uri="{BB962C8B-B14F-4D97-AF65-F5344CB8AC3E}">
        <p14:creationId xmlns:p14="http://schemas.microsoft.com/office/powerpoint/2010/main" val="990503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33</a:t>
            </a:fld>
            <a:endParaRPr lang="id-ID"/>
          </a:p>
        </p:txBody>
      </p:sp>
    </p:spTree>
    <p:extLst>
      <p:ext uri="{BB962C8B-B14F-4D97-AF65-F5344CB8AC3E}">
        <p14:creationId xmlns:p14="http://schemas.microsoft.com/office/powerpoint/2010/main" val="545651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34</a:t>
            </a:fld>
            <a:endParaRPr lang="id-ID"/>
          </a:p>
        </p:txBody>
      </p:sp>
    </p:spTree>
    <p:extLst>
      <p:ext uri="{BB962C8B-B14F-4D97-AF65-F5344CB8AC3E}">
        <p14:creationId xmlns:p14="http://schemas.microsoft.com/office/powerpoint/2010/main" val="809477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35</a:t>
            </a:fld>
            <a:endParaRPr lang="id-ID"/>
          </a:p>
        </p:txBody>
      </p:sp>
    </p:spTree>
    <p:extLst>
      <p:ext uri="{BB962C8B-B14F-4D97-AF65-F5344CB8AC3E}">
        <p14:creationId xmlns:p14="http://schemas.microsoft.com/office/powerpoint/2010/main" val="312180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36</a:t>
            </a:fld>
            <a:endParaRPr lang="id-ID"/>
          </a:p>
        </p:txBody>
      </p:sp>
    </p:spTree>
    <p:extLst>
      <p:ext uri="{BB962C8B-B14F-4D97-AF65-F5344CB8AC3E}">
        <p14:creationId xmlns:p14="http://schemas.microsoft.com/office/powerpoint/2010/main" val="3783676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37</a:t>
            </a:fld>
            <a:endParaRPr lang="id-ID"/>
          </a:p>
        </p:txBody>
      </p:sp>
    </p:spTree>
    <p:extLst>
      <p:ext uri="{BB962C8B-B14F-4D97-AF65-F5344CB8AC3E}">
        <p14:creationId xmlns:p14="http://schemas.microsoft.com/office/powerpoint/2010/main" val="1836830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38</a:t>
            </a:fld>
            <a:endParaRPr lang="id-ID"/>
          </a:p>
        </p:txBody>
      </p:sp>
    </p:spTree>
    <p:extLst>
      <p:ext uri="{BB962C8B-B14F-4D97-AF65-F5344CB8AC3E}">
        <p14:creationId xmlns:p14="http://schemas.microsoft.com/office/powerpoint/2010/main" val="37871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21</a:t>
            </a:fld>
            <a:endParaRPr lang="id-ID"/>
          </a:p>
        </p:txBody>
      </p:sp>
    </p:spTree>
    <p:extLst>
      <p:ext uri="{BB962C8B-B14F-4D97-AF65-F5344CB8AC3E}">
        <p14:creationId xmlns:p14="http://schemas.microsoft.com/office/powerpoint/2010/main" val="201630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39</a:t>
            </a:fld>
            <a:endParaRPr lang="id-ID"/>
          </a:p>
        </p:txBody>
      </p:sp>
    </p:spTree>
    <p:extLst>
      <p:ext uri="{BB962C8B-B14F-4D97-AF65-F5344CB8AC3E}">
        <p14:creationId xmlns:p14="http://schemas.microsoft.com/office/powerpoint/2010/main" val="839842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40</a:t>
            </a:fld>
            <a:endParaRPr lang="id-ID"/>
          </a:p>
        </p:txBody>
      </p:sp>
    </p:spTree>
    <p:extLst>
      <p:ext uri="{BB962C8B-B14F-4D97-AF65-F5344CB8AC3E}">
        <p14:creationId xmlns:p14="http://schemas.microsoft.com/office/powerpoint/2010/main" val="228791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41</a:t>
            </a:fld>
            <a:endParaRPr lang="id-ID"/>
          </a:p>
        </p:txBody>
      </p:sp>
    </p:spTree>
    <p:extLst>
      <p:ext uri="{BB962C8B-B14F-4D97-AF65-F5344CB8AC3E}">
        <p14:creationId xmlns:p14="http://schemas.microsoft.com/office/powerpoint/2010/main" val="1689063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42</a:t>
            </a:fld>
            <a:endParaRPr lang="id-ID"/>
          </a:p>
        </p:txBody>
      </p:sp>
    </p:spTree>
    <p:extLst>
      <p:ext uri="{BB962C8B-B14F-4D97-AF65-F5344CB8AC3E}">
        <p14:creationId xmlns:p14="http://schemas.microsoft.com/office/powerpoint/2010/main" val="3432951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22</a:t>
            </a:fld>
            <a:endParaRPr lang="id-ID"/>
          </a:p>
        </p:txBody>
      </p:sp>
    </p:spTree>
    <p:extLst>
      <p:ext uri="{BB962C8B-B14F-4D97-AF65-F5344CB8AC3E}">
        <p14:creationId xmlns:p14="http://schemas.microsoft.com/office/powerpoint/2010/main" val="1380932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23</a:t>
            </a:fld>
            <a:endParaRPr lang="id-ID"/>
          </a:p>
        </p:txBody>
      </p:sp>
    </p:spTree>
    <p:extLst>
      <p:ext uri="{BB962C8B-B14F-4D97-AF65-F5344CB8AC3E}">
        <p14:creationId xmlns:p14="http://schemas.microsoft.com/office/powerpoint/2010/main" val="4692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24</a:t>
            </a:fld>
            <a:endParaRPr lang="id-ID"/>
          </a:p>
        </p:txBody>
      </p:sp>
    </p:spTree>
    <p:extLst>
      <p:ext uri="{BB962C8B-B14F-4D97-AF65-F5344CB8AC3E}">
        <p14:creationId xmlns:p14="http://schemas.microsoft.com/office/powerpoint/2010/main" val="3061986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25</a:t>
            </a:fld>
            <a:endParaRPr lang="id-ID"/>
          </a:p>
        </p:txBody>
      </p:sp>
    </p:spTree>
    <p:extLst>
      <p:ext uri="{BB962C8B-B14F-4D97-AF65-F5344CB8AC3E}">
        <p14:creationId xmlns:p14="http://schemas.microsoft.com/office/powerpoint/2010/main" val="415925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26</a:t>
            </a:fld>
            <a:endParaRPr lang="id-ID"/>
          </a:p>
        </p:txBody>
      </p:sp>
    </p:spTree>
    <p:extLst>
      <p:ext uri="{BB962C8B-B14F-4D97-AF65-F5344CB8AC3E}">
        <p14:creationId xmlns:p14="http://schemas.microsoft.com/office/powerpoint/2010/main" val="3430105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27</a:t>
            </a:fld>
            <a:endParaRPr lang="id-ID"/>
          </a:p>
        </p:txBody>
      </p:sp>
    </p:spTree>
    <p:extLst>
      <p:ext uri="{BB962C8B-B14F-4D97-AF65-F5344CB8AC3E}">
        <p14:creationId xmlns:p14="http://schemas.microsoft.com/office/powerpoint/2010/main" val="2063148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BDB0A-D4EF-460D-9B34-5DF169DDB632}" type="slidenum">
              <a:rPr lang="id-ID" smtClean="0"/>
              <a:pPr/>
              <a:t>28</a:t>
            </a:fld>
            <a:endParaRPr lang="id-ID"/>
          </a:p>
        </p:txBody>
      </p:sp>
    </p:spTree>
    <p:extLst>
      <p:ext uri="{BB962C8B-B14F-4D97-AF65-F5344CB8AC3E}">
        <p14:creationId xmlns:p14="http://schemas.microsoft.com/office/powerpoint/2010/main" val="185925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pPr/>
              <a:t>10/31/2023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pPr/>
              <a:t>10/31/2023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10/31/2023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92D050"/>
            </a:gs>
            <a:gs pos="35000">
              <a:schemeClr val="bg2">
                <a:lumMod val="60000"/>
                <a:lumOff val="40000"/>
              </a:schemeClr>
            </a:gs>
            <a:gs pos="100000">
              <a:srgbClr val="92D050"/>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pPr/>
              <a:t>10/31/2023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2430" y="5996580"/>
            <a:ext cx="4905829" cy="861420"/>
          </a:xfrm>
        </p:spPr>
        <p:txBody>
          <a:bodyPr>
            <a:normAutofit/>
          </a:bodyPr>
          <a:lstStyle/>
          <a:p>
            <a:r>
              <a:rPr lang="id-ID" sz="2400" dirty="0">
                <a:solidFill>
                  <a:schemeClr val="bg1"/>
                </a:solidFill>
              </a:rPr>
              <a:t>Yasir hasan, S.Kom, M.Kom</a:t>
            </a:r>
          </a:p>
        </p:txBody>
      </p:sp>
      <p:sp>
        <p:nvSpPr>
          <p:cNvPr id="5" name="Subtitle 2"/>
          <p:cNvSpPr txBox="1">
            <a:spLocks/>
          </p:cNvSpPr>
          <p:nvPr/>
        </p:nvSpPr>
        <p:spPr>
          <a:xfrm>
            <a:off x="855752" y="16427"/>
            <a:ext cx="11123818" cy="861420"/>
          </a:xfrm>
          <a:prstGeom prst="rect">
            <a:avLst/>
          </a:prstGeom>
          <a:noFill/>
          <a:ln>
            <a:solidFill>
              <a:schemeClr val="accent1"/>
            </a:solidFill>
          </a:ln>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cap="all">
                <a:solidFill>
                  <a:schemeClr val="accent1">
                    <a:lumMod val="60000"/>
                    <a:lumOff val="40000"/>
                  </a:schemeClr>
                </a:solidFill>
                <a:latin typeface="+mj-lt"/>
                <a:ea typeface="+mj-ea"/>
                <a:cs typeface="+mj-cs"/>
              </a:defRPr>
            </a:lvl1pPr>
            <a:lvl2pPr marL="4572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9pPr>
          </a:lstStyle>
          <a:p>
            <a:r>
              <a:rPr lang="id-ID" sz="6600" dirty="0">
                <a:solidFill>
                  <a:srgbClr val="D0D9DA"/>
                </a:solidFill>
                <a:latin typeface="Aharoni" panose="02010803020104030203" pitchFamily="2" charset="-79"/>
                <a:cs typeface="Aharoni" panose="02010803020104030203" pitchFamily="2" charset="-79"/>
              </a:rPr>
              <a:t>UNIversitas budi darma</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490"/>
          <a:stretch/>
        </p:blipFill>
        <p:spPr>
          <a:xfrm>
            <a:off x="212430" y="228602"/>
            <a:ext cx="643322" cy="656770"/>
          </a:xfrm>
          <a:prstGeom prst="rect">
            <a:avLst/>
          </a:prstGeom>
        </p:spPr>
      </p:pic>
      <p:sp>
        <p:nvSpPr>
          <p:cNvPr id="6" name="Subtitle 2"/>
          <p:cNvSpPr txBox="1">
            <a:spLocks/>
          </p:cNvSpPr>
          <p:nvPr/>
        </p:nvSpPr>
        <p:spPr>
          <a:xfrm>
            <a:off x="212429" y="1719943"/>
            <a:ext cx="11767141" cy="4276637"/>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lumMod val="60000"/>
                  <a:lumOff val="40000"/>
                </a:schemeClr>
              </a:buClr>
              <a:buSzPct val="80000"/>
              <a:buFont typeface="Wingdings 3" charset="2"/>
              <a:buNone/>
              <a:defRPr sz="2000" b="0" i="0" kern="1200" cap="all">
                <a:solidFill>
                  <a:schemeClr val="accent1">
                    <a:lumMod val="60000"/>
                    <a:lumOff val="40000"/>
                  </a:schemeClr>
                </a:solidFill>
                <a:latin typeface="+mj-lt"/>
                <a:ea typeface="+mj-ea"/>
                <a:cs typeface="+mj-cs"/>
              </a:defRPr>
            </a:lvl1pPr>
            <a:lvl2pPr marL="4572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lumMod val="60000"/>
                  <a:lumOff val="4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4400" b="1" dirty="0">
                <a:solidFill>
                  <a:schemeClr val="bg1"/>
                </a:solidFill>
              </a:rPr>
              <a:t>Machine Learning</a:t>
            </a:r>
            <a:endParaRPr lang="id-ID" sz="4400" b="1" dirty="0">
              <a:solidFill>
                <a:schemeClr val="bg1"/>
              </a:solidFill>
            </a:endParaRPr>
          </a:p>
          <a:p>
            <a:pPr>
              <a:tabLst>
                <a:tab pos="5561013" algn="l"/>
              </a:tabLst>
            </a:pPr>
            <a:r>
              <a:rPr lang="en-US" sz="4400" b="1" dirty="0">
                <a:solidFill>
                  <a:schemeClr val="bg1"/>
                </a:solidFill>
              </a:rPr>
              <a:t>Supervised Learning (2) – KLASIFIKASI</a:t>
            </a:r>
          </a:p>
          <a:p>
            <a:pPr>
              <a:tabLst>
                <a:tab pos="5561013" algn="l"/>
              </a:tabLst>
            </a:pPr>
            <a:r>
              <a:rPr lang="en-US" sz="4400" b="1" dirty="0">
                <a:solidFill>
                  <a:schemeClr val="bg1"/>
                </a:solidFill>
              </a:rPr>
              <a:t>-</a:t>
            </a:r>
            <a:r>
              <a:rPr lang="en-US" sz="4400" b="1" dirty="0" err="1">
                <a:solidFill>
                  <a:schemeClr val="bg1"/>
                </a:solidFill>
              </a:rPr>
              <a:t>LogisticRegression</a:t>
            </a:r>
            <a:endParaRPr lang="en-US" sz="4400" b="1" dirty="0">
              <a:solidFill>
                <a:schemeClr val="bg1"/>
              </a:solidFill>
            </a:endParaRPr>
          </a:p>
          <a:p>
            <a:pPr>
              <a:tabLst>
                <a:tab pos="5561013" algn="l"/>
              </a:tabLst>
            </a:pPr>
            <a:r>
              <a:rPr lang="en-US" sz="4400" b="1" dirty="0">
                <a:solidFill>
                  <a:schemeClr val="bg1"/>
                </a:solidFill>
              </a:rPr>
              <a:t>-</a:t>
            </a:r>
            <a:r>
              <a:rPr lang="en-US" sz="4400" b="1" dirty="0" err="1">
                <a:solidFill>
                  <a:schemeClr val="bg1"/>
                </a:solidFill>
              </a:rPr>
              <a:t>KNeighborsClassifier</a:t>
            </a:r>
            <a:endParaRPr lang="id-ID" sz="4400" b="1" dirty="0">
              <a:solidFill>
                <a:schemeClr val="bg1"/>
              </a:solidFill>
            </a:endParaRPr>
          </a:p>
        </p:txBody>
      </p:sp>
      <p:sp>
        <p:nvSpPr>
          <p:cNvPr id="7" name="TextBox 6">
            <a:extLst>
              <a:ext uri="{FF2B5EF4-FFF2-40B4-BE49-F238E27FC236}">
                <a16:creationId xmlns:a16="http://schemas.microsoft.com/office/drawing/2014/main" id="{A12B211A-7BF9-EEA1-DEEC-012BCFF05723}"/>
              </a:ext>
            </a:extLst>
          </p:cNvPr>
          <p:cNvSpPr txBox="1"/>
          <p:nvPr/>
        </p:nvSpPr>
        <p:spPr>
          <a:xfrm>
            <a:off x="10014266" y="3429000"/>
            <a:ext cx="2366192" cy="3770263"/>
          </a:xfrm>
          <a:prstGeom prst="rect">
            <a:avLst/>
          </a:prstGeom>
          <a:noFill/>
        </p:spPr>
        <p:txBody>
          <a:bodyPr wrap="square">
            <a:spAutoFit/>
          </a:bodyPr>
          <a:lstStyle/>
          <a:p>
            <a:r>
              <a:rPr lang="en-US" sz="23900" b="1" dirty="0">
                <a:solidFill>
                  <a:schemeClr val="bg1"/>
                </a:solidFill>
              </a:rPr>
              <a:t>7</a:t>
            </a:r>
            <a:endParaRPr lang="en-US" sz="23900" dirty="0"/>
          </a:p>
        </p:txBody>
      </p:sp>
    </p:spTree>
    <p:extLst>
      <p:ext uri="{BB962C8B-B14F-4D97-AF65-F5344CB8AC3E}">
        <p14:creationId xmlns:p14="http://schemas.microsoft.com/office/powerpoint/2010/main" val="41745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Classification VS Clustering</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r>
              <a:rPr lang="id-ID" sz="2800" b="1" dirty="0">
                <a:solidFill>
                  <a:schemeClr val="bg1"/>
                </a:solidFill>
                <a:latin typeface="Arial" panose="020B0604020202020204" pitchFamily="34" charset="0"/>
                <a:cs typeface="Arial" panose="020B0604020202020204" pitchFamily="34" charset="0"/>
              </a:rPr>
              <a:t>Klasifikasi</a:t>
            </a:r>
          </a:p>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51ADA171-0664-FB86-E3FA-82DBAA8C93EE}"/>
              </a:ext>
            </a:extLst>
          </p:cNvPr>
          <p:cNvPicPr>
            <a:picLocks noChangeAspect="1" noChangeArrowheads="1"/>
          </p:cNvPicPr>
          <p:nvPr/>
        </p:nvPicPr>
        <p:blipFill>
          <a:blip r:embed="rId2"/>
          <a:srcRect/>
          <a:stretch>
            <a:fillRect/>
          </a:stretch>
        </p:blipFill>
        <p:spPr bwMode="auto">
          <a:xfrm>
            <a:off x="378889" y="1745336"/>
            <a:ext cx="8119088" cy="5082681"/>
          </a:xfrm>
          <a:prstGeom prst="rect">
            <a:avLst/>
          </a:prstGeom>
          <a:noFill/>
          <a:ln w="9525">
            <a:noFill/>
            <a:miter lim="800000"/>
            <a:headEnd/>
            <a:tailEnd/>
          </a:ln>
          <a:effectLst/>
        </p:spPr>
      </p:pic>
      <p:pic>
        <p:nvPicPr>
          <p:cNvPr id="5" name="Picture 3">
            <a:extLst>
              <a:ext uri="{FF2B5EF4-FFF2-40B4-BE49-F238E27FC236}">
                <a16:creationId xmlns:a16="http://schemas.microsoft.com/office/drawing/2014/main" id="{05E58418-6A8D-F1B5-6D8B-017E858E8620}"/>
              </a:ext>
            </a:extLst>
          </p:cNvPr>
          <p:cNvPicPr>
            <a:picLocks noChangeAspect="1" noChangeArrowheads="1"/>
          </p:cNvPicPr>
          <p:nvPr/>
        </p:nvPicPr>
        <p:blipFill>
          <a:blip r:embed="rId3"/>
          <a:srcRect/>
          <a:stretch>
            <a:fillRect/>
          </a:stretch>
        </p:blipFill>
        <p:spPr bwMode="auto">
          <a:xfrm>
            <a:off x="6510587" y="2171965"/>
            <a:ext cx="5456557" cy="2439081"/>
          </a:xfrm>
          <a:prstGeom prst="rect">
            <a:avLst/>
          </a:prstGeom>
          <a:noFill/>
          <a:ln w="9525">
            <a:noFill/>
            <a:miter lim="800000"/>
            <a:headEnd/>
            <a:tailEnd/>
          </a:ln>
          <a:effectLst/>
        </p:spPr>
      </p:pic>
    </p:spTree>
    <p:extLst>
      <p:ext uri="{BB962C8B-B14F-4D97-AF65-F5344CB8AC3E}">
        <p14:creationId xmlns:p14="http://schemas.microsoft.com/office/powerpoint/2010/main" val="4100994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Classification VS Clustering</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r>
              <a:rPr lang="id-ID" sz="2800" b="1" dirty="0">
                <a:solidFill>
                  <a:schemeClr val="bg1"/>
                </a:solidFill>
                <a:latin typeface="Arial" panose="020B0604020202020204" pitchFamily="34" charset="0"/>
                <a:cs typeface="Arial" panose="020B0604020202020204" pitchFamily="34" charset="0"/>
              </a:rPr>
              <a:t>Klustering:</a:t>
            </a: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Tujuan: Klustering digunakan untuk mengelompokkan objek atau data ke dalam kelompok yang memiliki kesamaan dalam karakteristik tertentu tanpa adanya label kategori </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Unsupervised Learning: model klustering tidak menggunakan data pelatihan yang sudah diberi label. </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Hasil Klustering: hasilnya adalah kelompok atau kluster yang mewakili objek-objek yang memiliki kesamaan dalam fitur tertentu</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Contoh Algoritma: Algoritma klustering melibatkan K-Means, Hierarchical Clustering, DBSCAN, dan algoritma klustering lainnya.</a:t>
            </a:r>
          </a:p>
        </p:txBody>
      </p:sp>
    </p:spTree>
    <p:extLst>
      <p:ext uri="{BB962C8B-B14F-4D97-AF65-F5344CB8AC3E}">
        <p14:creationId xmlns:p14="http://schemas.microsoft.com/office/powerpoint/2010/main" val="264238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Classification VS Clustering</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r>
              <a:rPr lang="id-ID" sz="2800" b="1" dirty="0">
                <a:solidFill>
                  <a:schemeClr val="bg1"/>
                </a:solidFill>
                <a:latin typeface="Arial" panose="020B0604020202020204" pitchFamily="34" charset="0"/>
                <a:cs typeface="Arial" panose="020B0604020202020204" pitchFamily="34" charset="0"/>
              </a:rPr>
              <a:t>Klustering</a:t>
            </a:r>
          </a:p>
        </p:txBody>
      </p:sp>
      <p:pic>
        <p:nvPicPr>
          <p:cNvPr id="4" name="Picture 2">
            <a:extLst>
              <a:ext uri="{FF2B5EF4-FFF2-40B4-BE49-F238E27FC236}">
                <a16:creationId xmlns:a16="http://schemas.microsoft.com/office/drawing/2014/main" id="{3561CCB1-2641-26CB-B7F7-47CB7C58BCD5}"/>
              </a:ext>
            </a:extLst>
          </p:cNvPr>
          <p:cNvPicPr>
            <a:picLocks noChangeAspect="1" noChangeArrowheads="1"/>
          </p:cNvPicPr>
          <p:nvPr/>
        </p:nvPicPr>
        <p:blipFill>
          <a:blip r:embed="rId2"/>
          <a:srcRect/>
          <a:stretch>
            <a:fillRect/>
          </a:stretch>
        </p:blipFill>
        <p:spPr bwMode="auto">
          <a:xfrm>
            <a:off x="431982" y="1787499"/>
            <a:ext cx="5432966" cy="4883124"/>
          </a:xfrm>
          <a:prstGeom prst="rect">
            <a:avLst/>
          </a:prstGeom>
          <a:noFill/>
          <a:ln w="9525">
            <a:noFill/>
            <a:miter lim="800000"/>
            <a:headEnd/>
            <a:tailEnd/>
          </a:ln>
          <a:effectLst/>
        </p:spPr>
      </p:pic>
    </p:spTree>
    <p:extLst>
      <p:ext uri="{BB962C8B-B14F-4D97-AF65-F5344CB8AC3E}">
        <p14:creationId xmlns:p14="http://schemas.microsoft.com/office/powerpoint/2010/main" val="350308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Classification VS Clustering</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r>
              <a:rPr lang="id-ID" sz="2800" b="1" dirty="0">
                <a:solidFill>
                  <a:schemeClr val="bg1"/>
                </a:solidFill>
                <a:latin typeface="Arial" panose="020B0604020202020204" pitchFamily="34" charset="0"/>
                <a:cs typeface="Arial" panose="020B0604020202020204" pitchFamily="34" charset="0"/>
              </a:rPr>
              <a:t>Klustering:</a:t>
            </a: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Tujuan: Klustering digunakan untuk mengelompokkan objek atau data ke dalam kelompok yang memiliki kesamaan dalam karakteristik tertentu tanpa adanya label kategori </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Unsupervised Learning: model klustering tidak menggunakan data pelatihan yang sudah diberi label. </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Hasil Klustering: hasilnya adalah kelompok atau kluster yang mewakili objek-objek yang memiliki kesamaan dalam fitur tertentu</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Contoh Algoritma: Algoritma klustering melibatkan K-Means, Hierarchical Clustering, DBSCAN, dan algoritma klustering lainnya.</a:t>
            </a:r>
          </a:p>
        </p:txBody>
      </p:sp>
    </p:spTree>
    <p:extLst>
      <p:ext uri="{BB962C8B-B14F-4D97-AF65-F5344CB8AC3E}">
        <p14:creationId xmlns:p14="http://schemas.microsoft.com/office/powerpoint/2010/main" val="356103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Kluster</a:t>
            </a:r>
            <a:r>
              <a:rPr lang="en-US" b="1" dirty="0">
                <a:solidFill>
                  <a:srgbClr val="E6E6E6"/>
                </a:solidFill>
                <a:latin typeface="Times New Roman" panose="02020603050405020304" pitchFamily="18" charset="0"/>
                <a:cs typeface="Times New Roman" panose="02020603050405020304" pitchFamily="18" charset="0"/>
              </a:rPr>
              <a:t>, dan </a:t>
            </a:r>
            <a:r>
              <a:rPr lang="en-US" b="1" dirty="0" err="1">
                <a:solidFill>
                  <a:srgbClr val="E6E6E6"/>
                </a:solidFill>
                <a:latin typeface="Times New Roman" panose="02020603050405020304" pitchFamily="18" charset="0"/>
                <a:cs typeface="Times New Roman" panose="02020603050405020304" pitchFamily="18" charset="0"/>
              </a:rPr>
              <a:t>Regresi</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337E8115-B406-1422-4451-B64B54F8A261}"/>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563C9EF-A84B-2706-F5C1-980C6F6AC12C}"/>
              </a:ext>
            </a:extLst>
          </p:cNvPr>
          <p:cNvPicPr>
            <a:picLocks noChangeAspect="1"/>
          </p:cNvPicPr>
          <p:nvPr/>
        </p:nvPicPr>
        <p:blipFill>
          <a:blip r:embed="rId3"/>
          <a:stretch>
            <a:fillRect/>
          </a:stretch>
        </p:blipFill>
        <p:spPr>
          <a:xfrm>
            <a:off x="192088" y="870693"/>
            <a:ext cx="10534172" cy="5767182"/>
          </a:xfrm>
          <a:prstGeom prst="rect">
            <a:avLst/>
          </a:prstGeom>
        </p:spPr>
      </p:pic>
    </p:spTree>
    <p:extLst>
      <p:ext uri="{BB962C8B-B14F-4D97-AF65-F5344CB8AC3E}">
        <p14:creationId xmlns:p14="http://schemas.microsoft.com/office/powerpoint/2010/main" val="81462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Tipe-tipe</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Klasifikasi</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Klasifikasi Biner (Binary Classification): Klasifikasi biner adalah tipe klasifikasi di mana objek atau data harus diklasifikasikan ke dalam salah satu dari dua kategori atau kelas yang mungkin, seperti "spam" atau "non-spam“</a:t>
            </a:r>
            <a:r>
              <a:rPr lang="en-US" sz="2800" b="1" dirty="0">
                <a:solidFill>
                  <a:schemeClr val="bg1"/>
                </a:solidFill>
                <a:latin typeface="Arial" panose="020B0604020202020204" pitchFamily="34" charset="0"/>
                <a:cs typeface="Arial" panose="020B0604020202020204" pitchFamily="34" charset="0"/>
              </a:rPr>
              <a:t>,</a:t>
            </a:r>
            <a:r>
              <a:rPr lang="id-ID"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apel</a:t>
            </a:r>
            <a:r>
              <a:rPr lang="id-ID" sz="2800" b="1" dirty="0">
                <a:solidFill>
                  <a:schemeClr val="bg1"/>
                </a:solidFill>
                <a:latin typeface="Arial" panose="020B0604020202020204" pitchFamily="34" charset="0"/>
                <a:cs typeface="Arial" panose="020B0604020202020204" pitchFamily="34" charset="0"/>
              </a:rPr>
              <a:t>" atau “</a:t>
            </a:r>
            <a:r>
              <a:rPr lang="en-US" sz="2800" b="1" dirty="0" err="1">
                <a:solidFill>
                  <a:schemeClr val="bg1"/>
                </a:solidFill>
                <a:latin typeface="Arial" panose="020B0604020202020204" pitchFamily="34" charset="0"/>
                <a:cs typeface="Arial" panose="020B0604020202020204" pitchFamily="34" charset="0"/>
              </a:rPr>
              <a:t>jeruk</a:t>
            </a:r>
            <a:r>
              <a:rPr lang="id-ID" sz="2800" b="1" dirty="0">
                <a:solidFill>
                  <a:schemeClr val="bg1"/>
                </a:solidFill>
                <a:latin typeface="Arial" panose="020B0604020202020204" pitchFamily="34" charset="0"/>
                <a:cs typeface="Arial" panose="020B0604020202020204" pitchFamily="34" charset="0"/>
              </a:rPr>
              <a:t>," dan sebagainya.</a:t>
            </a:r>
          </a:p>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02E78987-5502-81E9-001B-C29028672E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139"/>
          <a:stretch/>
        </p:blipFill>
        <p:spPr bwMode="auto">
          <a:xfrm>
            <a:off x="3933824" y="3676962"/>
            <a:ext cx="4324351" cy="3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408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Tipe-tipe</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Klasifikasi</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2"/>
            </a:pPr>
            <a:r>
              <a:rPr lang="id-ID" sz="2800" b="1" dirty="0">
                <a:solidFill>
                  <a:schemeClr val="bg1"/>
                </a:solidFill>
                <a:latin typeface="Arial" panose="020B0604020202020204" pitchFamily="34" charset="0"/>
                <a:cs typeface="Arial" panose="020B0604020202020204" pitchFamily="34" charset="0"/>
              </a:rPr>
              <a:t>Klasifikasi Multikelas (Multiclass Classification): Dalam klasifikasi multikelas, data atau objek harus diklasifikasikan ke dalam satu dari lebih dari dua kategori atau kelas yang mungkin. Contoh termasuk mengklasifikasikan gambar ke dalam berbagai kategori, seperti “</a:t>
            </a:r>
            <a:r>
              <a:rPr lang="en-US" sz="2800" b="1" dirty="0" err="1">
                <a:solidFill>
                  <a:schemeClr val="bg1"/>
                </a:solidFill>
                <a:latin typeface="Arial" panose="020B0604020202020204" pitchFamily="34" charset="0"/>
                <a:cs typeface="Arial" panose="020B0604020202020204" pitchFamily="34" charset="0"/>
              </a:rPr>
              <a:t>apel</a:t>
            </a:r>
            <a:r>
              <a:rPr lang="id-ID" sz="2800" b="1" dirty="0">
                <a:solidFill>
                  <a:schemeClr val="bg1"/>
                </a:solidFill>
                <a:latin typeface="Arial" panose="020B0604020202020204" pitchFamily="34" charset="0"/>
                <a:cs typeface="Arial" panose="020B0604020202020204" pitchFamily="34" charset="0"/>
              </a:rPr>
              <a:t>"</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a:t>
            </a:r>
            <a:r>
              <a:rPr lang="en-US" sz="2800" b="1" dirty="0" err="1">
                <a:solidFill>
                  <a:schemeClr val="bg1"/>
                </a:solidFill>
                <a:latin typeface="Arial" panose="020B0604020202020204" pitchFamily="34" charset="0"/>
                <a:cs typeface="Arial" panose="020B0604020202020204" pitchFamily="34" charset="0"/>
              </a:rPr>
              <a:t>jeruk</a:t>
            </a:r>
            <a:r>
              <a:rPr lang="id-ID" sz="2800" b="1" dirty="0">
                <a:solidFill>
                  <a:schemeClr val="bg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dan “pisang”</a:t>
            </a:r>
            <a:endParaRPr lang="id-ID" sz="2800" b="1" dirty="0">
              <a:solidFill>
                <a:schemeClr val="bg1"/>
              </a:solidFill>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3EE6CDC8-F6BC-CA36-9D66-009A1F878E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940"/>
          <a:stretch/>
        </p:blipFill>
        <p:spPr bwMode="auto">
          <a:xfrm>
            <a:off x="3924196" y="3797507"/>
            <a:ext cx="4343608" cy="31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0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Tipe-tipe</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Klasifikasi</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3"/>
            </a:pPr>
            <a:r>
              <a:rPr lang="id-ID" sz="2800" b="1" dirty="0">
                <a:solidFill>
                  <a:schemeClr val="bg1"/>
                </a:solidFill>
                <a:latin typeface="Arial" panose="020B0604020202020204" pitchFamily="34" charset="0"/>
                <a:cs typeface="Arial" panose="020B0604020202020204" pitchFamily="34" charset="0"/>
              </a:rPr>
              <a:t>Klasifikasi Multilabel (Multilabel Classification): Klasifikasi multilabel adalah tipe klasifikasi di mana setiap objek atau data dapat diklasifikasikan ke dalam satu atau lebih kelas secara bersamaan. Misalnya, dalam pengenalan citra wajah, seorang individu dapat diklasifikasikan ke dalam beberapa kategori seperti "senyum," "kacamata," dan "raja."</a:t>
            </a:r>
          </a:p>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27FB3391-45B4-4FCB-4518-DFAB290FC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3833001"/>
            <a:ext cx="8639175" cy="2980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07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Tipe-tipe</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Klasifikasi</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4"/>
            </a:pPr>
            <a:r>
              <a:rPr lang="id-ID" sz="2800" b="1" dirty="0">
                <a:solidFill>
                  <a:schemeClr val="bg1"/>
                </a:solidFill>
                <a:latin typeface="Arial" panose="020B0604020202020204" pitchFamily="34" charset="0"/>
                <a:cs typeface="Arial" panose="020B0604020202020204" pitchFamily="34" charset="0"/>
              </a:rPr>
              <a:t>Klasifikasi Hierarki (Hierarchical Classification): Klasifikasi hierarki melibatkan penggunaan struktur hirarkis dalam pengelompokan kategori. Setiap kategori memiliki subkategori yang lebih spesifik. Contoh penggunaan klasifikasi hierarki adalah klasifikasi tumbuhan dan hewan dalam taksonomi biologi.</a:t>
            </a:r>
          </a:p>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5122" name="Picture 2" descr="Klasifikasi makhluk hidup dengan diagram garis besar hierarki biologis - Bebas Royalti Hewan vektor stok">
            <a:extLst>
              <a:ext uri="{FF2B5EF4-FFF2-40B4-BE49-F238E27FC236}">
                <a16:creationId xmlns:a16="http://schemas.microsoft.com/office/drawing/2014/main" id="{F73D6671-E72D-43C2-6990-ED301818B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915" y="3429000"/>
            <a:ext cx="367268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CD8BB35-8F02-F427-304D-815DE13EA1DC}"/>
              </a:ext>
            </a:extLst>
          </p:cNvPr>
          <p:cNvPicPr>
            <a:picLocks noChangeAspect="1"/>
          </p:cNvPicPr>
          <p:nvPr/>
        </p:nvPicPr>
        <p:blipFill>
          <a:blip r:embed="rId3"/>
          <a:stretch>
            <a:fillRect/>
          </a:stretch>
        </p:blipFill>
        <p:spPr>
          <a:xfrm>
            <a:off x="1090003" y="4010957"/>
            <a:ext cx="5005997" cy="2847043"/>
          </a:xfrm>
          <a:prstGeom prst="rect">
            <a:avLst/>
          </a:prstGeom>
        </p:spPr>
      </p:pic>
    </p:spTree>
    <p:extLst>
      <p:ext uri="{BB962C8B-B14F-4D97-AF65-F5344CB8AC3E}">
        <p14:creationId xmlns:p14="http://schemas.microsoft.com/office/powerpoint/2010/main" val="3985483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Tipe-tipe</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Klasifikasi</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5"/>
            </a:pPr>
            <a:r>
              <a:rPr lang="id-ID" sz="2800" b="1" dirty="0">
                <a:solidFill>
                  <a:schemeClr val="bg1"/>
                </a:solidFill>
                <a:latin typeface="Arial" panose="020B0604020202020204" pitchFamily="34" charset="0"/>
                <a:cs typeface="Arial" panose="020B0604020202020204" pitchFamily="34" charset="0"/>
              </a:rPr>
              <a:t>Klasifikasi Teks (Text Classification): Klasifikasi teks adalah tipe klasifikasi yang berfokus pada pengelompokan dokumen teks, seperti email, ulasan produk, atau berita, ke dalam kategori atau label yang relevan. Contoh termasuk klasifikasi ulasan </a:t>
            </a:r>
            <a:r>
              <a:rPr lang="en-US" sz="2800" b="1" dirty="0" err="1">
                <a:solidFill>
                  <a:schemeClr val="bg1"/>
                </a:solidFill>
                <a:latin typeface="Arial" panose="020B0604020202020204" pitchFamily="34" charset="0"/>
                <a:cs typeface="Arial" panose="020B0604020202020204" pitchFamily="34" charset="0"/>
              </a:rPr>
              <a:t>artikel</a:t>
            </a:r>
            <a:r>
              <a:rPr lang="id-ID" sz="2800" b="1" dirty="0">
                <a:solidFill>
                  <a:schemeClr val="bg1"/>
                </a:solidFill>
                <a:latin typeface="Arial" panose="020B0604020202020204" pitchFamily="34" charset="0"/>
                <a:cs typeface="Arial" panose="020B0604020202020204" pitchFamily="34" charset="0"/>
              </a:rPr>
              <a:t> ke dalam “</a:t>
            </a:r>
            <a:r>
              <a:rPr lang="en-US" sz="2800" b="1" dirty="0">
                <a:solidFill>
                  <a:schemeClr val="bg1"/>
                </a:solidFill>
                <a:latin typeface="Arial" panose="020B0604020202020204" pitchFamily="34" charset="0"/>
                <a:cs typeface="Arial" panose="020B0604020202020204" pitchFamily="34" charset="0"/>
              </a:rPr>
              <a:t>Technology</a:t>
            </a:r>
            <a:r>
              <a:rPr lang="id-ID" sz="2800" b="1" dirty="0">
                <a:solidFill>
                  <a:schemeClr val="bg1"/>
                </a:solidFill>
                <a:latin typeface="Arial" panose="020B0604020202020204" pitchFamily="34" charset="0"/>
                <a:cs typeface="Arial" panose="020B0604020202020204" pitchFamily="34" charset="0"/>
              </a:rPr>
              <a:t>“</a:t>
            </a:r>
            <a:r>
              <a:rPr lang="en-US" sz="2800" b="1" dirty="0">
                <a:solidFill>
                  <a:schemeClr val="bg1"/>
                </a:solidFill>
                <a:latin typeface="Arial" panose="020B0604020202020204" pitchFamily="34" charset="0"/>
                <a:cs typeface="Arial" panose="020B0604020202020204" pitchFamily="34" charset="0"/>
              </a:rPr>
              <a:t>, “Sport”,</a:t>
            </a:r>
            <a:r>
              <a:rPr lang="id-ID" sz="2800" b="1" dirty="0">
                <a:solidFill>
                  <a:schemeClr val="bg1"/>
                </a:solidFill>
                <a:latin typeface="Arial" panose="020B0604020202020204" pitchFamily="34" charset="0"/>
                <a:cs typeface="Arial" panose="020B0604020202020204" pitchFamily="34" charset="0"/>
              </a:rPr>
              <a:t> atau “</a:t>
            </a:r>
            <a:r>
              <a:rPr lang="en-US" sz="2800" b="1" dirty="0">
                <a:solidFill>
                  <a:schemeClr val="bg1"/>
                </a:solidFill>
                <a:latin typeface="Arial" panose="020B0604020202020204" pitchFamily="34" charset="0"/>
                <a:cs typeface="Arial" panose="020B0604020202020204" pitchFamily="34" charset="0"/>
              </a:rPr>
              <a:t>Entertainment</a:t>
            </a:r>
            <a:r>
              <a:rPr lang="id-ID" sz="2800" b="1" dirty="0">
                <a:solidFill>
                  <a:schemeClr val="bg1"/>
                </a:solidFill>
                <a:latin typeface="Arial" panose="020B0604020202020204" pitchFamily="34" charset="0"/>
                <a:cs typeface="Arial" panose="020B0604020202020204" pitchFamily="34" charset="0"/>
              </a:rPr>
              <a:t>"</a:t>
            </a:r>
          </a:p>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F154A6C-607B-9EE2-2EBC-F96FFCC7B6BF}"/>
              </a:ext>
            </a:extLst>
          </p:cNvPr>
          <p:cNvPicPr>
            <a:picLocks noChangeAspect="1"/>
          </p:cNvPicPr>
          <p:nvPr/>
        </p:nvPicPr>
        <p:blipFill>
          <a:blip r:embed="rId2"/>
          <a:stretch>
            <a:fillRect/>
          </a:stretch>
        </p:blipFill>
        <p:spPr>
          <a:xfrm>
            <a:off x="4763204" y="3646639"/>
            <a:ext cx="6247696" cy="3211361"/>
          </a:xfrm>
          <a:prstGeom prst="rect">
            <a:avLst/>
          </a:prstGeom>
        </p:spPr>
      </p:pic>
    </p:spTree>
    <p:extLst>
      <p:ext uri="{BB962C8B-B14F-4D97-AF65-F5344CB8AC3E}">
        <p14:creationId xmlns:p14="http://schemas.microsoft.com/office/powerpoint/2010/main" val="321032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id-ID" b="1" dirty="0">
                <a:solidFill>
                  <a:srgbClr val="E6E6E6"/>
                </a:solidFill>
                <a:latin typeface="Times New Roman" panose="02020603050405020304" pitchFamily="18" charset="0"/>
                <a:cs typeface="Times New Roman" panose="02020603050405020304" pitchFamily="18" charset="0"/>
              </a:rPr>
              <a:t>Supervised Learning (</a:t>
            </a:r>
            <a:r>
              <a:rPr lang="en-US" b="1" dirty="0">
                <a:solidFill>
                  <a:srgbClr val="E6E6E6"/>
                </a:solidFill>
                <a:latin typeface="Times New Roman" panose="02020603050405020304" pitchFamily="18" charset="0"/>
                <a:cs typeface="Times New Roman" panose="02020603050405020304" pitchFamily="18" charset="0"/>
              </a:rPr>
              <a:t>2</a:t>
            </a:r>
            <a:r>
              <a:rPr lang="id-ID" b="1" dirty="0">
                <a:solidFill>
                  <a:srgbClr val="E6E6E6"/>
                </a:solidFill>
                <a:latin typeface="Times New Roman" panose="02020603050405020304" pitchFamily="18" charset="0"/>
                <a:cs typeface="Times New Roman" panose="02020603050405020304" pitchFamily="18" charset="0"/>
              </a:rPr>
              <a:t>) – </a:t>
            </a:r>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algn="just"/>
            <a:r>
              <a:rPr lang="id-ID" sz="2800" b="1" dirty="0">
                <a:solidFill>
                  <a:schemeClr val="bg1"/>
                </a:solidFill>
                <a:latin typeface="Arial" panose="020B0604020202020204" pitchFamily="34" charset="0"/>
                <a:cs typeface="Arial" panose="020B0604020202020204" pitchFamily="34" charset="0"/>
              </a:rPr>
              <a:t>Klasifikasi biner</a:t>
            </a:r>
          </a:p>
          <a:p>
            <a:pPr algn="just"/>
            <a:r>
              <a:rPr lang="id-ID" sz="2800" b="1" dirty="0">
                <a:solidFill>
                  <a:schemeClr val="bg1"/>
                </a:solidFill>
                <a:latin typeface="Arial" panose="020B0604020202020204" pitchFamily="34" charset="0"/>
                <a:cs typeface="Arial" panose="020B0604020202020204" pitchFamily="34" charset="0"/>
              </a:rPr>
              <a:t>Algoritma K-Nearest Neighbors (K-NN)</a:t>
            </a:r>
          </a:p>
          <a:p>
            <a:pPr algn="just"/>
            <a:r>
              <a:rPr lang="id-ID" sz="2800" b="1" dirty="0">
                <a:solidFill>
                  <a:schemeClr val="bg1"/>
                </a:solidFill>
                <a:latin typeface="Arial" panose="020B0604020202020204" pitchFamily="34" charset="0"/>
                <a:cs typeface="Arial" panose="020B0604020202020204" pitchFamily="34" charset="0"/>
              </a:rPr>
              <a:t>Evaluasi model klasifikasi</a:t>
            </a:r>
          </a:p>
        </p:txBody>
      </p:sp>
    </p:spTree>
    <p:extLst>
      <p:ext uri="{BB962C8B-B14F-4D97-AF65-F5344CB8AC3E}">
        <p14:creationId xmlns:p14="http://schemas.microsoft.com/office/powerpoint/2010/main" val="998315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6"/>
            </a:pPr>
            <a:r>
              <a:rPr lang="id-ID" sz="2800" b="1" dirty="0">
                <a:solidFill>
                  <a:schemeClr val="bg1"/>
                </a:solidFill>
                <a:latin typeface="Arial" panose="020B0604020202020204" pitchFamily="34" charset="0"/>
                <a:cs typeface="Arial" panose="020B0604020202020204" pitchFamily="34" charset="0"/>
              </a:rPr>
              <a:t>Logistic Regression adalah sebuah algoritma klasifikasi untuk mencari hubungan antara fitur (input) diskrit/kontinu dengan probabilitas hasil output diskrit tertentu.</a:t>
            </a:r>
          </a:p>
        </p:txBody>
      </p:sp>
      <p:pic>
        <p:nvPicPr>
          <p:cNvPr id="5" name="Picture 4">
            <a:extLst>
              <a:ext uri="{FF2B5EF4-FFF2-40B4-BE49-F238E27FC236}">
                <a16:creationId xmlns:a16="http://schemas.microsoft.com/office/drawing/2014/main" id="{359F44D5-8834-2518-D2A5-B7CE37BA410F}"/>
              </a:ext>
            </a:extLst>
          </p:cNvPr>
          <p:cNvPicPr>
            <a:picLocks noChangeAspect="1"/>
          </p:cNvPicPr>
          <p:nvPr/>
        </p:nvPicPr>
        <p:blipFill>
          <a:blip r:embed="rId2"/>
          <a:stretch>
            <a:fillRect/>
          </a:stretch>
        </p:blipFill>
        <p:spPr>
          <a:xfrm>
            <a:off x="1392528" y="2735213"/>
            <a:ext cx="9406943" cy="4237087"/>
          </a:xfrm>
          <a:prstGeom prst="rect">
            <a:avLst/>
          </a:prstGeom>
        </p:spPr>
      </p:pic>
    </p:spTree>
    <p:extLst>
      <p:ext uri="{BB962C8B-B14F-4D97-AF65-F5344CB8AC3E}">
        <p14:creationId xmlns:p14="http://schemas.microsoft.com/office/powerpoint/2010/main" val="2791814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Impor Library yang Diperlukan</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numpy</a:t>
            </a:r>
            <a:r>
              <a:rPr lang="en-US" sz="2800" b="1" dirty="0">
                <a:solidFill>
                  <a:schemeClr val="bg1"/>
                </a:solidFill>
                <a:latin typeface="Arial" panose="020B0604020202020204" pitchFamily="34" charset="0"/>
                <a:cs typeface="Arial" panose="020B0604020202020204" pitchFamily="34" charset="0"/>
              </a:rPr>
              <a:t>,</a:t>
            </a:r>
            <a:r>
              <a:rPr lang="id-ID" sz="2800" b="1" dirty="0">
                <a:solidFill>
                  <a:schemeClr val="bg1"/>
                </a:solidFill>
                <a:latin typeface="Arial" panose="020B0604020202020204" pitchFamily="34" charset="0"/>
                <a:cs typeface="Arial" panose="020B0604020202020204" pitchFamily="34" charset="0"/>
              </a:rPr>
              <a:t> pandas</a:t>
            </a:r>
            <a:r>
              <a:rPr lang="en-US" sz="2800" b="1" dirty="0">
                <a:solidFill>
                  <a:schemeClr val="bg1"/>
                </a:solidFill>
                <a:latin typeface="Arial" panose="020B0604020202020204" pitchFamily="34" charset="0"/>
                <a:cs typeface="Arial" panose="020B0604020202020204" pitchFamily="34" charset="0"/>
              </a:rPr>
              <a:t> dan </a:t>
            </a:r>
            <a:r>
              <a:rPr lang="id-ID" sz="2800" b="1" dirty="0">
                <a:solidFill>
                  <a:schemeClr val="bg1"/>
                </a:solidFill>
                <a:latin typeface="Arial" panose="020B0604020202020204" pitchFamily="34" charset="0"/>
                <a:cs typeface="Arial" panose="020B0604020202020204" pitchFamily="34" charset="0"/>
              </a:rPr>
              <a:t>Dari sklearn</a:t>
            </a:r>
            <a:r>
              <a:rPr lang="en-US" sz="2800" b="1" dirty="0">
                <a:solidFill>
                  <a:schemeClr val="bg1"/>
                </a:solidFill>
                <a:latin typeface="Arial" panose="020B0604020202020204" pitchFamily="34" charset="0"/>
                <a:cs typeface="Arial" panose="020B0604020202020204" pitchFamily="34" charset="0"/>
              </a:rPr>
              <a:t> :</a:t>
            </a:r>
          </a:p>
          <a:p>
            <a:pPr lvl="1" algn="just"/>
            <a:r>
              <a:rPr lang="id-ID" sz="2600" b="1" dirty="0">
                <a:solidFill>
                  <a:schemeClr val="bg1"/>
                </a:solidFill>
                <a:latin typeface="Arial" panose="020B0604020202020204" pitchFamily="34" charset="0"/>
                <a:cs typeface="Arial" panose="020B0604020202020204" pitchFamily="34" charset="0"/>
              </a:rPr>
              <a:t>train_test_split: Dari sklearn.model_selection, digunakan untuk membagi data menjadi data pelatihan dan pengujian.</a:t>
            </a:r>
          </a:p>
          <a:p>
            <a:pPr lvl="1" algn="just"/>
            <a:r>
              <a:rPr lang="id-ID" sz="2600" b="1" dirty="0">
                <a:solidFill>
                  <a:schemeClr val="bg1"/>
                </a:solidFill>
                <a:latin typeface="Arial" panose="020B0604020202020204" pitchFamily="34" charset="0"/>
                <a:cs typeface="Arial" panose="020B0604020202020204" pitchFamily="34" charset="0"/>
              </a:rPr>
              <a:t>LogisticRegression: Dari sklearn.linear_model, digunakan untuk membuat model Regresi Logistik.</a:t>
            </a:r>
          </a:p>
          <a:p>
            <a:pPr lvl="1" algn="just"/>
            <a:r>
              <a:rPr lang="id-ID" sz="2600" b="1" dirty="0">
                <a:solidFill>
                  <a:schemeClr val="bg1"/>
                </a:solidFill>
                <a:latin typeface="Arial" panose="020B0604020202020204" pitchFamily="34" charset="0"/>
                <a:cs typeface="Arial" panose="020B0604020202020204" pitchFamily="34" charset="0"/>
              </a:rPr>
              <a:t>accuracy_score dan confusion_matrix: Dari sklearn.metrics, digunakan untuk mengukur akurasi model dan membuat matriks konfusi.</a:t>
            </a:r>
          </a:p>
          <a:p>
            <a:pPr algn="just"/>
            <a:endParaRPr lang="id-ID" sz="2800" b="1" dirty="0">
              <a:solidFill>
                <a:schemeClr val="bg1"/>
              </a:solidFill>
              <a:latin typeface="Arial" panose="020B0604020202020204" pitchFamily="34" charset="0"/>
              <a:cs typeface="Arial" panose="020B0604020202020204" pitchFamily="34" charset="0"/>
            </a:endParaRPr>
          </a:p>
          <a:p>
            <a:pPr algn="just"/>
            <a:endParaRPr lang="id-ID"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692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algn="just"/>
            <a:endParaRPr lang="id-ID" sz="2800" b="1"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89AD59E-C428-20A5-2BE1-C35ADE22CA6E}"/>
              </a:ext>
            </a:extLst>
          </p:cNvPr>
          <p:cNvPicPr>
            <a:picLocks noChangeAspect="1"/>
          </p:cNvPicPr>
          <p:nvPr/>
        </p:nvPicPr>
        <p:blipFill>
          <a:blip r:embed="rId3"/>
          <a:stretch>
            <a:fillRect/>
          </a:stretch>
        </p:blipFill>
        <p:spPr>
          <a:xfrm>
            <a:off x="520689" y="2278506"/>
            <a:ext cx="11199323" cy="2798307"/>
          </a:xfrm>
          <a:prstGeom prst="rect">
            <a:avLst/>
          </a:prstGeom>
        </p:spPr>
      </p:pic>
    </p:spTree>
    <p:extLst>
      <p:ext uri="{BB962C8B-B14F-4D97-AF65-F5344CB8AC3E}">
        <p14:creationId xmlns:p14="http://schemas.microsoft.com/office/powerpoint/2010/main" val="3001090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2"/>
            </a:pPr>
            <a:r>
              <a:rPr lang="en-US" sz="2800" b="1" dirty="0" err="1">
                <a:solidFill>
                  <a:schemeClr val="bg1"/>
                </a:solidFill>
                <a:latin typeface="Arial" panose="020B0604020202020204" pitchFamily="34" charset="0"/>
                <a:cs typeface="Arial" panose="020B0604020202020204" pitchFamily="34" charset="0"/>
              </a:rPr>
              <a:t>Buat</a:t>
            </a:r>
            <a:r>
              <a:rPr lang="en-US" sz="2800" b="1" dirty="0">
                <a:solidFill>
                  <a:schemeClr val="bg1"/>
                </a:solidFill>
                <a:latin typeface="Arial" panose="020B0604020202020204" pitchFamily="34" charset="0"/>
                <a:cs typeface="Arial" panose="020B0604020202020204" pitchFamily="34" charset="0"/>
              </a:rPr>
              <a:t> d</a:t>
            </a:r>
            <a:r>
              <a:rPr lang="id-ID" sz="2800" b="1" dirty="0">
                <a:solidFill>
                  <a:schemeClr val="bg1"/>
                </a:solidFill>
                <a:latin typeface="Arial" panose="020B0604020202020204" pitchFamily="34" charset="0"/>
                <a:cs typeface="Arial" panose="020B0604020202020204" pitchFamily="34" charset="0"/>
              </a:rPr>
              <a:t>ata </a:t>
            </a:r>
            <a:r>
              <a:rPr lang="en-US" sz="2800" b="1" dirty="0">
                <a:solidFill>
                  <a:schemeClr val="bg1"/>
                </a:solidFill>
                <a:latin typeface="Arial" panose="020B0604020202020204" pitchFamily="34" charset="0"/>
                <a:cs typeface="Arial" panose="020B0604020202020204" pitchFamily="34" charset="0"/>
              </a:rPr>
              <a:t>c</a:t>
            </a:r>
            <a:r>
              <a:rPr lang="id-ID" sz="2800" b="1" dirty="0">
                <a:solidFill>
                  <a:schemeClr val="bg1"/>
                </a:solidFill>
                <a:latin typeface="Arial" panose="020B0604020202020204" pitchFamily="34" charset="0"/>
                <a:cs typeface="Arial" panose="020B0604020202020204" pitchFamily="34" charset="0"/>
              </a:rPr>
              <a:t>ontoh</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mendefinisikan tiga buah array:</a:t>
            </a:r>
          </a:p>
          <a:p>
            <a:pPr marL="0" indent="0" algn="just">
              <a:buNone/>
              <a:tabLst>
                <a:tab pos="457200" algn="l"/>
                <a:tab pos="2571750" algn="l"/>
                <a:tab pos="2800350" algn="l"/>
              </a:tabLst>
            </a:pP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skor_ujian</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Skor ujian dari beberapa siswa.</a:t>
            </a:r>
          </a:p>
          <a:p>
            <a:pPr marL="0" indent="0" algn="just">
              <a:buNone/>
              <a:tabLst>
                <a:tab pos="457200" algn="l"/>
                <a:tab pos="2571750" algn="l"/>
                <a:tab pos="2800350" algn="l"/>
              </a:tabLst>
            </a:pP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jam_belajar</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Jumlah jam belajar dari siswa tersebut.</a:t>
            </a:r>
          </a:p>
          <a:p>
            <a:pPr marL="0" indent="0" algn="just">
              <a:buNone/>
              <a:tabLst>
                <a:tab pos="457200" algn="l"/>
                <a:tab pos="2571750" algn="l"/>
                <a:tab pos="2800350" algn="l"/>
              </a:tabLst>
            </a:pP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diterima</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Label yang menunjukkan apakah siswa </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tersebut diterima (1) atau tidak (0).</a:t>
            </a:r>
          </a:p>
          <a:p>
            <a:pPr marL="514350" indent="-514350" algn="just">
              <a:buFont typeface="+mj-lt"/>
              <a:buAutoNum type="arabicPeriod" startAt="3"/>
            </a:pPr>
            <a:r>
              <a:rPr lang="id-ID" sz="2800" b="1" dirty="0">
                <a:solidFill>
                  <a:schemeClr val="bg1"/>
                </a:solidFill>
                <a:latin typeface="Arial" panose="020B0604020202020204" pitchFamily="34" charset="0"/>
                <a:cs typeface="Arial" panose="020B0604020202020204" pitchFamily="34" charset="0"/>
              </a:rPr>
              <a:t>Menggabungkan Fitur:</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Data ujian dan jam belajar digabungkan menjadi satu array </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menggunakan </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np.column_stack </a:t>
            </a:r>
            <a:r>
              <a:rPr lang="en-US" sz="2800" b="1" dirty="0">
                <a:solidFill>
                  <a:schemeClr val="bg1"/>
                </a:solidFill>
                <a:latin typeface="Arial" panose="020B0604020202020204" pitchFamily="34" charset="0"/>
                <a:cs typeface="Arial" panose="020B0604020202020204" pitchFamily="34" charset="0"/>
              </a:rPr>
              <a:t>	</a:t>
            </a:r>
            <a:endParaRPr lang="id-ID"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startAt="3"/>
            </a:pPr>
            <a:r>
              <a:rPr lang="id-ID" sz="2800" b="1" dirty="0">
                <a:solidFill>
                  <a:schemeClr val="bg1"/>
                </a:solidFill>
                <a:latin typeface="Arial" panose="020B0604020202020204" pitchFamily="34" charset="0"/>
                <a:cs typeface="Arial" panose="020B0604020202020204" pitchFamily="34" charset="0"/>
              </a:rPr>
              <a:t>Membuat DataFrame:</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Array data tersebut diubah menjadi DataFrame menggunakan pd.DataFrame. </a:t>
            </a:r>
          </a:p>
        </p:txBody>
      </p:sp>
    </p:spTree>
    <p:extLst>
      <p:ext uri="{BB962C8B-B14F-4D97-AF65-F5344CB8AC3E}">
        <p14:creationId xmlns:p14="http://schemas.microsoft.com/office/powerpoint/2010/main" val="1040154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algn="just"/>
            <a:endParaRPr lang="id-ID" sz="28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C02AEAD-308C-F893-1A65-0CA5A4669EBE}"/>
              </a:ext>
            </a:extLst>
          </p:cNvPr>
          <p:cNvPicPr>
            <a:picLocks noChangeAspect="1"/>
          </p:cNvPicPr>
          <p:nvPr/>
        </p:nvPicPr>
        <p:blipFill rotWithShape="1">
          <a:blip r:embed="rId3"/>
          <a:srcRect l="27656" t="44720" r="42656" b="29156"/>
          <a:stretch/>
        </p:blipFill>
        <p:spPr>
          <a:xfrm>
            <a:off x="646112" y="1244184"/>
            <a:ext cx="10922886" cy="5403954"/>
          </a:xfrm>
          <a:prstGeom prst="rect">
            <a:avLst/>
          </a:prstGeom>
        </p:spPr>
      </p:pic>
    </p:spTree>
    <p:extLst>
      <p:ext uri="{BB962C8B-B14F-4D97-AF65-F5344CB8AC3E}">
        <p14:creationId xmlns:p14="http://schemas.microsoft.com/office/powerpoint/2010/main" val="891841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5"/>
            </a:pPr>
            <a:r>
              <a:rPr lang="en-US" sz="2800" b="1" dirty="0" err="1">
                <a:solidFill>
                  <a:schemeClr val="bg1"/>
                </a:solidFill>
                <a:latin typeface="Arial" panose="020B0604020202020204" pitchFamily="34" charset="0"/>
                <a:cs typeface="Arial" panose="020B0604020202020204" pitchFamily="34" charset="0"/>
              </a:rPr>
              <a:t>Bagi</a:t>
            </a:r>
            <a:r>
              <a:rPr lang="en-US" sz="2800" b="1" dirty="0">
                <a:solidFill>
                  <a:schemeClr val="bg1"/>
                </a:solidFill>
                <a:latin typeface="Arial" panose="020B0604020202020204" pitchFamily="34" charset="0"/>
                <a:cs typeface="Arial" panose="020B0604020202020204" pitchFamily="34" charset="0"/>
              </a:rPr>
              <a:t> Data:</a:t>
            </a:r>
          </a:p>
          <a:p>
            <a:pPr marL="571500" indent="0" algn="just">
              <a:buNone/>
            </a:pPr>
            <a:r>
              <a:rPr lang="en-US" sz="2800" b="1" dirty="0">
                <a:solidFill>
                  <a:schemeClr val="bg1"/>
                </a:solidFill>
                <a:latin typeface="Arial" panose="020B0604020202020204" pitchFamily="34" charset="0"/>
                <a:cs typeface="Arial" panose="020B0604020202020204" pitchFamily="34" charset="0"/>
              </a:rPr>
              <a:t>Data </a:t>
            </a:r>
            <a:r>
              <a:rPr lang="en-US" sz="2800" b="1" dirty="0" err="1">
                <a:solidFill>
                  <a:schemeClr val="bg1"/>
                </a:solidFill>
                <a:latin typeface="Arial" panose="020B0604020202020204" pitchFamily="34" charset="0"/>
                <a:cs typeface="Arial" panose="020B0604020202020204" pitchFamily="34" charset="0"/>
              </a:rPr>
              <a:t>dibagi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menjadi</a:t>
            </a:r>
            <a:r>
              <a:rPr lang="en-US" sz="2800" b="1" dirty="0">
                <a:solidFill>
                  <a:schemeClr val="bg1"/>
                </a:solidFill>
                <a:latin typeface="Arial" panose="020B0604020202020204" pitchFamily="34" charset="0"/>
                <a:cs typeface="Arial" panose="020B0604020202020204" pitchFamily="34" charset="0"/>
              </a:rPr>
              <a:t> data </a:t>
            </a:r>
            <a:r>
              <a:rPr lang="en-US" sz="2800" b="1" dirty="0" err="1">
                <a:solidFill>
                  <a:schemeClr val="bg1"/>
                </a:solidFill>
                <a:latin typeface="Arial" panose="020B0604020202020204" pitchFamily="34" charset="0"/>
                <a:cs typeface="Arial" panose="020B0604020202020204" pitchFamily="34" charset="0"/>
              </a:rPr>
              <a:t>pelatihan</a:t>
            </a:r>
            <a:r>
              <a:rPr lang="en-US" sz="2800" b="1" dirty="0">
                <a:solidFill>
                  <a:schemeClr val="bg1"/>
                </a:solidFill>
                <a:latin typeface="Arial" panose="020B0604020202020204" pitchFamily="34" charset="0"/>
                <a:cs typeface="Arial" panose="020B0604020202020204" pitchFamily="34" charset="0"/>
              </a:rPr>
              <a:t> dan data </a:t>
            </a:r>
            <a:r>
              <a:rPr lang="en-US" sz="2800" b="1" dirty="0" err="1">
                <a:solidFill>
                  <a:schemeClr val="bg1"/>
                </a:solidFill>
                <a:latin typeface="Arial" panose="020B0604020202020204" pitchFamily="34" charset="0"/>
                <a:cs typeface="Arial" panose="020B0604020202020204" pitchFamily="34" charset="0"/>
              </a:rPr>
              <a:t>pengujian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menggunakan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train_test_split</a:t>
            </a:r>
            <a:r>
              <a:rPr lang="en-US" sz="2800" b="1" dirty="0">
                <a:solidFill>
                  <a:schemeClr val="bg1"/>
                </a:solidFill>
                <a:latin typeface="Arial" panose="020B0604020202020204" pitchFamily="34" charset="0"/>
                <a:cs typeface="Arial" panose="020B0604020202020204" pitchFamily="34" charset="0"/>
              </a:rPr>
              <a:t>. Data </a:t>
            </a:r>
            <a:r>
              <a:rPr lang="en-US" sz="2800" b="1" dirty="0" err="1">
                <a:solidFill>
                  <a:schemeClr val="bg1"/>
                </a:solidFill>
                <a:latin typeface="Arial" panose="020B0604020202020204" pitchFamily="34" charset="0"/>
                <a:cs typeface="Arial" panose="020B0604020202020204" pitchFamily="34" charset="0"/>
              </a:rPr>
              <a:t>pengujian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adalah</a:t>
            </a:r>
            <a:r>
              <a:rPr lang="en-US" sz="2800" b="1" dirty="0">
                <a:solidFill>
                  <a:schemeClr val="bg1"/>
                </a:solidFill>
                <a:latin typeface="Arial" panose="020B0604020202020204" pitchFamily="34" charset="0"/>
                <a:cs typeface="Arial" panose="020B0604020202020204" pitchFamily="34" charset="0"/>
              </a:rPr>
              <a:t> 20% </a:t>
            </a:r>
            <a:r>
              <a:rPr lang="en-US" sz="2800" b="1" dirty="0" err="1">
                <a:solidFill>
                  <a:schemeClr val="bg1"/>
                </a:solidFill>
                <a:latin typeface="Arial" panose="020B0604020202020204" pitchFamily="34" charset="0"/>
                <a:cs typeface="Arial" panose="020B0604020202020204" pitchFamily="34" charset="0"/>
              </a:rPr>
              <a:t>dari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seluruh</a:t>
            </a:r>
            <a:r>
              <a:rPr lang="en-US" sz="2800" b="1" dirty="0">
                <a:solidFill>
                  <a:schemeClr val="bg1"/>
                </a:solidFill>
                <a:latin typeface="Arial" panose="020B0604020202020204" pitchFamily="34" charset="0"/>
                <a:cs typeface="Arial" panose="020B0604020202020204" pitchFamily="34" charset="0"/>
              </a:rPr>
              <a:t> data, dan </a:t>
            </a:r>
            <a:r>
              <a:rPr lang="en-US" sz="2800" b="1" dirty="0" err="1">
                <a:solidFill>
                  <a:schemeClr val="bg1"/>
                </a:solidFill>
                <a:latin typeface="Arial" panose="020B0604020202020204" pitchFamily="34" charset="0"/>
                <a:cs typeface="Arial" panose="020B0604020202020204" pitchFamily="34" charset="0"/>
              </a:rPr>
              <a:t>random_state</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digunakan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untuk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memastikan</a:t>
            </a:r>
            <a:r>
              <a:rPr lang="en-US" sz="2800" b="1" dirty="0">
                <a:solidFill>
                  <a:schemeClr val="bg1"/>
                </a:solidFill>
                <a:latin typeface="Arial" panose="020B0604020202020204" pitchFamily="34" charset="0"/>
                <a:cs typeface="Arial" panose="020B0604020202020204" pitchFamily="34" charset="0"/>
              </a:rPr>
              <a:t> reproducibility (</a:t>
            </a:r>
            <a:r>
              <a:rPr lang="en-US" sz="2800" b="1" dirty="0" err="1">
                <a:solidFill>
                  <a:schemeClr val="bg1"/>
                </a:solidFill>
                <a:latin typeface="Arial" panose="020B0604020202020204" pitchFamily="34" charset="0"/>
                <a:cs typeface="Arial" panose="020B0604020202020204" pitchFamily="34" charset="0"/>
              </a:rPr>
              <a:t>keberulangan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hasil</a:t>
            </a:r>
            <a:r>
              <a:rPr lang="en-US" sz="2800" b="1" dirty="0">
                <a:solidFill>
                  <a:schemeClr val="bg1"/>
                </a:solidFill>
                <a:latin typeface="Arial" panose="020B0604020202020204" pitchFamily="34" charset="0"/>
                <a:cs typeface="Arial" panose="020B0604020202020204" pitchFamily="34" charset="0"/>
              </a:rPr>
              <a:t>).</a:t>
            </a:r>
          </a:p>
          <a:p>
            <a:pPr marL="514350" indent="-514350" algn="just">
              <a:buFont typeface="+mj-lt"/>
              <a:buAutoNum type="arabicPeriod" startAt="6"/>
            </a:pPr>
            <a:r>
              <a:rPr lang="en-US" sz="2800" b="1" dirty="0" err="1">
                <a:solidFill>
                  <a:schemeClr val="bg1"/>
                </a:solidFill>
                <a:latin typeface="Arial" panose="020B0604020202020204" pitchFamily="34" charset="0"/>
                <a:cs typeface="Arial" panose="020B0604020202020204" pitchFamily="34" charset="0"/>
              </a:rPr>
              <a:t>Membuat</a:t>
            </a:r>
            <a:r>
              <a:rPr lang="en-US" sz="2800" b="1" dirty="0">
                <a:solidFill>
                  <a:schemeClr val="bg1"/>
                </a:solidFill>
                <a:latin typeface="Arial" panose="020B0604020202020204" pitchFamily="34" charset="0"/>
                <a:cs typeface="Arial" panose="020B0604020202020204" pitchFamily="34" charset="0"/>
              </a:rPr>
              <a:t> Model </a:t>
            </a:r>
            <a:r>
              <a:rPr lang="en-US" sz="2800" b="1" dirty="0" err="1">
                <a:solidFill>
                  <a:schemeClr val="bg1"/>
                </a:solidFill>
                <a:latin typeface="Arial" panose="020B0604020202020204" pitchFamily="34" charset="0"/>
                <a:cs typeface="Arial" panose="020B0604020202020204" pitchFamily="34" charset="0"/>
              </a:rPr>
              <a:t>Klasifikasi</a:t>
            </a:r>
            <a:r>
              <a:rPr lang="en-US" sz="2800" b="1" dirty="0">
                <a:solidFill>
                  <a:schemeClr val="bg1"/>
                </a:solidFill>
                <a:latin typeface="Arial" panose="020B0604020202020204" pitchFamily="34" charset="0"/>
                <a:cs typeface="Arial" panose="020B0604020202020204" pitchFamily="34" charset="0"/>
              </a:rPr>
              <a:t>:</a:t>
            </a:r>
          </a:p>
          <a:p>
            <a:pPr marL="514350" indent="0" algn="just">
              <a:buNone/>
            </a:pPr>
            <a:r>
              <a:rPr lang="en-US" sz="2800" b="1" dirty="0">
                <a:solidFill>
                  <a:schemeClr val="bg1"/>
                </a:solidFill>
                <a:latin typeface="Arial" panose="020B0604020202020204" pitchFamily="34" charset="0"/>
                <a:cs typeface="Arial" panose="020B0604020202020204" pitchFamily="34" charset="0"/>
              </a:rPr>
              <a:t>Model </a:t>
            </a:r>
            <a:r>
              <a:rPr lang="en-US" sz="2800" b="1" dirty="0" err="1">
                <a:solidFill>
                  <a:schemeClr val="bg1"/>
                </a:solidFill>
                <a:latin typeface="Arial" panose="020B0604020202020204" pitchFamily="34" charset="0"/>
                <a:cs typeface="Arial" panose="020B0604020202020204" pitchFamily="34" charset="0"/>
              </a:rPr>
              <a:t>klasifikasi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Regresi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Logistik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dibuat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menggunakan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LogisticRegression</a:t>
            </a:r>
            <a:r>
              <a:rPr lang="en-US" sz="2800" b="1" dirty="0">
                <a:solidFill>
                  <a:schemeClr val="bg1"/>
                </a:solidFill>
                <a:latin typeface="Arial" panose="020B0604020202020204" pitchFamily="34" charset="0"/>
                <a:cs typeface="Arial" panose="020B0604020202020204" pitchFamily="34" charset="0"/>
              </a:rPr>
              <a:t>.</a:t>
            </a:r>
          </a:p>
          <a:p>
            <a:pPr marL="514350" indent="-514350" algn="just">
              <a:buFont typeface="+mj-lt"/>
              <a:buAutoNum type="arabicPeriod" startAt="7"/>
            </a:pPr>
            <a:r>
              <a:rPr lang="en-US" sz="2800" b="1" dirty="0" err="1">
                <a:solidFill>
                  <a:schemeClr val="bg1"/>
                </a:solidFill>
                <a:latin typeface="Arial" panose="020B0604020202020204" pitchFamily="34" charset="0"/>
                <a:cs typeface="Arial" panose="020B0604020202020204" pitchFamily="34" charset="0"/>
              </a:rPr>
              <a:t>Melatih</a:t>
            </a:r>
            <a:r>
              <a:rPr lang="en-US" sz="2800" b="1" dirty="0">
                <a:solidFill>
                  <a:schemeClr val="bg1"/>
                </a:solidFill>
                <a:latin typeface="Arial" panose="020B0604020202020204" pitchFamily="34" charset="0"/>
                <a:cs typeface="Arial" panose="020B0604020202020204" pitchFamily="34" charset="0"/>
              </a:rPr>
              <a:t> Model:</a:t>
            </a:r>
          </a:p>
          <a:p>
            <a:pPr marL="514350" indent="0" algn="just">
              <a:buNone/>
            </a:pPr>
            <a:r>
              <a:rPr lang="en-US" sz="2800" b="1" dirty="0">
                <a:solidFill>
                  <a:schemeClr val="bg1"/>
                </a:solidFill>
                <a:latin typeface="Arial" panose="020B0604020202020204" pitchFamily="34" charset="0"/>
                <a:cs typeface="Arial" panose="020B0604020202020204" pitchFamily="34" charset="0"/>
              </a:rPr>
              <a:t>Model </a:t>
            </a:r>
            <a:r>
              <a:rPr lang="en-US" sz="2800" b="1" dirty="0" err="1">
                <a:solidFill>
                  <a:schemeClr val="bg1"/>
                </a:solidFill>
                <a:latin typeface="Arial" panose="020B0604020202020204" pitchFamily="34" charset="0"/>
                <a:cs typeface="Arial" panose="020B0604020202020204" pitchFamily="34" charset="0"/>
              </a:rPr>
              <a:t>Regresi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Logistik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dilatih</a:t>
            </a:r>
            <a:r>
              <a:rPr lang="en-US" sz="2800" b="1" dirty="0">
                <a:solidFill>
                  <a:schemeClr val="bg1"/>
                </a:solidFill>
                <a:latin typeface="Arial" panose="020B0604020202020204" pitchFamily="34" charset="0"/>
                <a:cs typeface="Arial" panose="020B0604020202020204" pitchFamily="34" charset="0"/>
              </a:rPr>
              <a:t> pada data </a:t>
            </a:r>
            <a:r>
              <a:rPr lang="en-US" sz="2800" b="1" dirty="0" err="1">
                <a:solidFill>
                  <a:schemeClr val="bg1"/>
                </a:solidFill>
                <a:latin typeface="Arial" panose="020B0604020202020204" pitchFamily="34" charset="0"/>
                <a:cs typeface="Arial" panose="020B0604020202020204" pitchFamily="34" charset="0"/>
              </a:rPr>
              <a:t>pelatihan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memanggil</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model.fit</a:t>
            </a:r>
            <a:r>
              <a:rPr lang="en-US" sz="2800" b="1" dirty="0">
                <a:solidFill>
                  <a:schemeClr val="bg1"/>
                </a:solidFill>
                <a:latin typeface="Arial" panose="020B0604020202020204" pitchFamily="34" charset="0"/>
                <a:cs typeface="Arial" panose="020B0604020202020204" pitchFamily="34" charset="0"/>
              </a:rPr>
              <a:t>(</a:t>
            </a:r>
            <a:r>
              <a:rPr lang="en-US" sz="2800" b="1" dirty="0" err="1">
                <a:solidFill>
                  <a:schemeClr val="bg1"/>
                </a:solidFill>
                <a:latin typeface="Arial" panose="020B0604020202020204" pitchFamily="34" charset="0"/>
                <a:cs typeface="Arial" panose="020B0604020202020204" pitchFamily="34" charset="0"/>
              </a:rPr>
              <a:t>X_train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y_train</a:t>
            </a:r>
            <a:r>
              <a:rPr lang="en-US" sz="2800" b="1" dirty="0">
                <a:solidFill>
                  <a:schemeClr val="bg1"/>
                </a:solidFill>
                <a:latin typeface="Arial" panose="020B0604020202020204" pitchFamily="34" charset="0"/>
                <a:cs typeface="Arial" panose="020B0604020202020204" pitchFamily="34" charset="0"/>
              </a:rPr>
              <a:t>).</a:t>
            </a:r>
            <a:endParaRPr lang="id-ID"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6545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2"/>
            </a:pPr>
            <a:endParaRPr lang="id-ID" sz="2800" b="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C14195B-3AB1-297B-492A-F51DC1F019C6}"/>
              </a:ext>
            </a:extLst>
          </p:cNvPr>
          <p:cNvPicPr>
            <a:picLocks noChangeAspect="1"/>
          </p:cNvPicPr>
          <p:nvPr/>
        </p:nvPicPr>
        <p:blipFill>
          <a:blip r:embed="rId3"/>
          <a:stretch>
            <a:fillRect/>
          </a:stretch>
        </p:blipFill>
        <p:spPr>
          <a:xfrm>
            <a:off x="563416" y="1244184"/>
            <a:ext cx="10906689" cy="4054191"/>
          </a:xfrm>
          <a:prstGeom prst="rect">
            <a:avLst/>
          </a:prstGeom>
        </p:spPr>
      </p:pic>
    </p:spTree>
    <p:extLst>
      <p:ext uri="{BB962C8B-B14F-4D97-AF65-F5344CB8AC3E}">
        <p14:creationId xmlns:p14="http://schemas.microsoft.com/office/powerpoint/2010/main" val="467314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066800"/>
            <a:ext cx="10990419" cy="5181599"/>
          </a:xfrm>
        </p:spPr>
        <p:txBody>
          <a:bodyPr>
            <a:noAutofit/>
          </a:bodyPr>
          <a:lstStyle/>
          <a:p>
            <a:pPr marL="514350" indent="-514350" algn="just">
              <a:buFont typeface="+mj-lt"/>
              <a:buAutoNum type="arabicPeriod" startAt="5"/>
            </a:pPr>
            <a:r>
              <a:rPr lang="en-US" sz="2800" b="1" dirty="0" err="1">
                <a:solidFill>
                  <a:schemeClr val="bg1"/>
                </a:solidFill>
                <a:latin typeface="Arial" panose="020B0604020202020204" pitchFamily="34" charset="0"/>
                <a:cs typeface="Arial" panose="020B0604020202020204" pitchFamily="34" charset="0"/>
              </a:rPr>
              <a:t>Melakukan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a:t>
            </a:r>
          </a:p>
          <a:p>
            <a:pPr marL="514350" indent="0" algn="just">
              <a:buNone/>
            </a:pPr>
            <a:r>
              <a:rPr lang="en-US" sz="2800" b="1" dirty="0">
                <a:solidFill>
                  <a:schemeClr val="bg1"/>
                </a:solidFill>
                <a:latin typeface="Arial" panose="020B0604020202020204" pitchFamily="34" charset="0"/>
                <a:cs typeface="Arial" panose="020B0604020202020204" pitchFamily="34" charset="0"/>
              </a:rPr>
              <a:t>Hasil train/</a:t>
            </a:r>
            <a:r>
              <a:rPr lang="en-US" sz="2800" b="1" dirty="0" err="1">
                <a:solidFill>
                  <a:schemeClr val="bg1"/>
                </a:solidFill>
                <a:latin typeface="Arial" panose="020B0604020202020204" pitchFamily="34" charset="0"/>
                <a:cs typeface="Arial" panose="020B0604020202020204" pitchFamily="34" charset="0"/>
              </a:rPr>
              <a:t>latih</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untuk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 pada data test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memanggil</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model.predict</a:t>
            </a:r>
            <a:r>
              <a:rPr lang="en-US" sz="2800" b="1" dirty="0">
                <a:solidFill>
                  <a:schemeClr val="bg1"/>
                </a:solidFill>
                <a:latin typeface="Arial" panose="020B0604020202020204" pitchFamily="34" charset="0"/>
                <a:cs typeface="Arial" panose="020B0604020202020204" pitchFamily="34" charset="0"/>
              </a:rPr>
              <a:t>(</a:t>
            </a:r>
            <a:r>
              <a:rPr lang="en-US" sz="2800" b="1" dirty="0" err="1">
                <a:solidFill>
                  <a:schemeClr val="bg1"/>
                </a:solidFill>
                <a:latin typeface="Arial" panose="020B0604020202020204" pitchFamily="34" charset="0"/>
                <a:cs typeface="Arial" panose="020B0604020202020204" pitchFamily="34" charset="0"/>
              </a:rPr>
              <a:t>X_test</a:t>
            </a:r>
            <a:r>
              <a:rPr lang="en-US" sz="2800" b="1" dirty="0">
                <a:solidFill>
                  <a:schemeClr val="bg1"/>
                </a:solidFill>
                <a:latin typeface="Arial" panose="020B0604020202020204" pitchFamily="34" charset="0"/>
                <a:cs typeface="Arial" panose="020B0604020202020204" pitchFamily="34" charset="0"/>
              </a:rPr>
              <a:t>).</a:t>
            </a:r>
          </a:p>
          <a:p>
            <a:pPr marL="514350" indent="-514350" algn="just">
              <a:buFont typeface="+mj-lt"/>
              <a:buAutoNum type="arabicPeriod" startAt="5"/>
            </a:pPr>
            <a:r>
              <a:rPr lang="en-US" sz="2800" b="1" dirty="0" err="1">
                <a:solidFill>
                  <a:schemeClr val="bg1"/>
                </a:solidFill>
                <a:latin typeface="Arial" panose="020B0604020202020204" pitchFamily="34" charset="0"/>
                <a:cs typeface="Arial" panose="020B0604020202020204" pitchFamily="34" charset="0"/>
              </a:rPr>
              <a:t>Mengukur</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Akurasi</a:t>
            </a:r>
            <a:r>
              <a:rPr lang="en-US" sz="2800" b="1" dirty="0">
                <a:solidFill>
                  <a:schemeClr val="bg1"/>
                </a:solidFill>
                <a:latin typeface="Arial" panose="020B0604020202020204" pitchFamily="34" charset="0"/>
                <a:cs typeface="Arial" panose="020B0604020202020204" pitchFamily="34" charset="0"/>
              </a:rPr>
              <a:t>:</a:t>
            </a:r>
          </a:p>
          <a:p>
            <a:pPr marL="514350" indent="0" algn="just">
              <a:buNone/>
            </a:pPr>
            <a:r>
              <a:rPr lang="en-US" sz="2800" b="1" dirty="0" err="1">
                <a:solidFill>
                  <a:schemeClr val="bg1"/>
                </a:solidFill>
                <a:latin typeface="Arial" panose="020B0604020202020204" pitchFamily="34" charset="0"/>
                <a:cs typeface="Arial" panose="020B0604020202020204" pitchFamily="34" charset="0"/>
              </a:rPr>
              <a:t>Gunakan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accuracy_score</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membandingkan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hasil</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y_pred</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label (</a:t>
            </a:r>
            <a:r>
              <a:rPr lang="en-US" sz="2800" b="1" dirty="0" err="1">
                <a:solidFill>
                  <a:schemeClr val="bg1"/>
                </a:solidFill>
                <a:latin typeface="Arial" panose="020B0604020202020204" pitchFamily="34" charset="0"/>
                <a:cs typeface="Arial" panose="020B0604020202020204" pitchFamily="34" charset="0"/>
              </a:rPr>
              <a:t>y_test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sebagai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persentase</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akurasi</a:t>
            </a:r>
            <a:r>
              <a:rPr lang="en-US" sz="2800" b="1" dirty="0">
                <a:solidFill>
                  <a:schemeClr val="bg1"/>
                </a:solidFill>
                <a:latin typeface="Arial" panose="020B0604020202020204" pitchFamily="34" charset="0"/>
                <a:cs typeface="Arial" panose="020B0604020202020204" pitchFamily="34" charset="0"/>
              </a:rPr>
              <a:t>.</a:t>
            </a:r>
          </a:p>
          <a:p>
            <a:pPr marL="514350" indent="-514350" algn="just">
              <a:buFont typeface="+mj-lt"/>
              <a:buAutoNum type="arabicPeriod" startAt="5"/>
            </a:pPr>
            <a:r>
              <a:rPr lang="en-US" sz="2800" b="1" dirty="0" err="1">
                <a:solidFill>
                  <a:schemeClr val="bg1"/>
                </a:solidFill>
                <a:latin typeface="Arial" panose="020B0604020202020204" pitchFamily="34" charset="0"/>
                <a:cs typeface="Arial" panose="020B0604020202020204" pitchFamily="34" charset="0"/>
              </a:rPr>
              <a:t>Matriks</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Konfusi</a:t>
            </a:r>
            <a:r>
              <a:rPr lang="en-US" sz="2800" b="1" dirty="0">
                <a:solidFill>
                  <a:schemeClr val="bg1"/>
                </a:solidFill>
                <a:latin typeface="Arial" panose="020B0604020202020204" pitchFamily="34" charset="0"/>
                <a:cs typeface="Arial" panose="020B0604020202020204" pitchFamily="34" charset="0"/>
              </a:rPr>
              <a:t>:</a:t>
            </a:r>
          </a:p>
          <a:p>
            <a:pPr marL="514350" indent="0" algn="just">
              <a:buNone/>
            </a:pPr>
            <a:r>
              <a:rPr lang="en-US" sz="2800" b="1" dirty="0" err="1">
                <a:solidFill>
                  <a:schemeClr val="bg1"/>
                </a:solidFill>
                <a:latin typeface="Arial" panose="020B0604020202020204" pitchFamily="34" charset="0"/>
                <a:cs typeface="Arial" panose="020B0604020202020204" pitchFamily="34" charset="0"/>
              </a:rPr>
              <a:t>Gunakan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confusion_matrix</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membandingkan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hasil</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y_pred</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label (</a:t>
            </a:r>
            <a:r>
              <a:rPr lang="en-US" sz="2800" b="1" dirty="0" err="1">
                <a:solidFill>
                  <a:schemeClr val="bg1"/>
                </a:solidFill>
                <a:latin typeface="Arial" panose="020B0604020202020204" pitchFamily="34" charset="0"/>
                <a:cs typeface="Arial" panose="020B0604020202020204" pitchFamily="34" charset="0"/>
              </a:rPr>
              <a:t>y_test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untuk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mengukur</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kinerja</a:t>
            </a:r>
            <a:r>
              <a:rPr lang="en-US" sz="2800" b="1" dirty="0">
                <a:solidFill>
                  <a:schemeClr val="bg1"/>
                </a:solidFill>
                <a:latin typeface="Arial" panose="020B0604020202020204" pitchFamily="34" charset="0"/>
                <a:cs typeface="Arial" panose="020B0604020202020204" pitchFamily="34" charset="0"/>
              </a:rPr>
              <a:t> model </a:t>
            </a:r>
            <a:r>
              <a:rPr lang="en-US" sz="2800" b="1" dirty="0" err="1">
                <a:solidFill>
                  <a:schemeClr val="bg1"/>
                </a:solidFill>
                <a:latin typeface="Arial" panose="020B0604020202020204" pitchFamily="34" charset="0"/>
                <a:cs typeface="Arial" panose="020B0604020202020204" pitchFamily="34" charset="0"/>
              </a:rPr>
              <a:t>dalam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hal</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jumlah</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benar</a:t>
            </a:r>
            <a:r>
              <a:rPr lang="en-US" sz="2800" b="1" dirty="0">
                <a:solidFill>
                  <a:schemeClr val="bg1"/>
                </a:solidFill>
                <a:latin typeface="Arial" panose="020B0604020202020204" pitchFamily="34" charset="0"/>
                <a:cs typeface="Arial" panose="020B0604020202020204" pitchFamily="34" charset="0"/>
              </a:rPr>
              <a:t> dan salah </a:t>
            </a:r>
            <a:r>
              <a:rPr lang="en-US" sz="2800" b="1" dirty="0" err="1">
                <a:solidFill>
                  <a:schemeClr val="bg1"/>
                </a:solidFill>
                <a:latin typeface="Arial" panose="020B0604020202020204" pitchFamily="34" charset="0"/>
                <a:cs typeface="Arial" panose="020B0604020202020204" pitchFamily="34" charset="0"/>
              </a:rPr>
              <a:t>dalam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konteks</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klasifikasi</a:t>
            </a:r>
            <a:r>
              <a:rPr lang="en-US" sz="2800" b="1" dirty="0">
                <a:solidFill>
                  <a:schemeClr val="bg1"/>
                </a:solidFill>
                <a:latin typeface="Arial" panose="020B0604020202020204" pitchFamily="34" charset="0"/>
                <a:cs typeface="Arial" panose="020B0604020202020204" pitchFamily="34" charset="0"/>
              </a:rPr>
              <a:t> biner. </a:t>
            </a:r>
            <a:r>
              <a:rPr lang="en-US" sz="2800" b="1" dirty="0" err="1">
                <a:solidFill>
                  <a:schemeClr val="bg1"/>
                </a:solidFill>
                <a:latin typeface="Arial" panose="020B0604020202020204" pitchFamily="34" charset="0"/>
                <a:cs typeface="Arial" panose="020B0604020202020204" pitchFamily="34" charset="0"/>
              </a:rPr>
              <a:t>Matriks</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konfusi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ini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dicetak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sebagai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keluaran</a:t>
            </a:r>
            <a:r>
              <a:rPr lang="en-US" sz="2800" b="1" dirty="0">
                <a:solidFill>
                  <a:schemeClr val="bg1"/>
                </a:solidFill>
                <a:latin typeface="Arial" panose="020B0604020202020204" pitchFamily="34" charset="0"/>
                <a:cs typeface="Arial" panose="020B0604020202020204" pitchFamily="34" charset="0"/>
              </a:rPr>
              <a:t>.</a:t>
            </a:r>
            <a:endParaRPr lang="id-ID"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9202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2"/>
            </a:pPr>
            <a:endParaRPr lang="id-ID" sz="2800" b="1"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F71324E-B344-C397-9073-6951524E360F}"/>
              </a:ext>
            </a:extLst>
          </p:cNvPr>
          <p:cNvPicPr>
            <a:picLocks noChangeAspect="1"/>
          </p:cNvPicPr>
          <p:nvPr/>
        </p:nvPicPr>
        <p:blipFill>
          <a:blip r:embed="rId3"/>
          <a:stretch>
            <a:fillRect/>
          </a:stretch>
        </p:blipFill>
        <p:spPr>
          <a:xfrm>
            <a:off x="411081" y="1243097"/>
            <a:ext cx="11004234" cy="5614903"/>
          </a:xfrm>
          <a:prstGeom prst="rect">
            <a:avLst/>
          </a:prstGeom>
        </p:spPr>
      </p:pic>
    </p:spTree>
    <p:extLst>
      <p:ext uri="{BB962C8B-B14F-4D97-AF65-F5344CB8AC3E}">
        <p14:creationId xmlns:p14="http://schemas.microsoft.com/office/powerpoint/2010/main" val="3105540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2"/>
            </a:pPr>
            <a:endParaRPr lang="id-ID" sz="2800" b="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96C0EEB-D637-6ABC-D131-C7AC965AEEC0}"/>
              </a:ext>
            </a:extLst>
          </p:cNvPr>
          <p:cNvPicPr>
            <a:picLocks noChangeAspect="1"/>
          </p:cNvPicPr>
          <p:nvPr/>
        </p:nvPicPr>
        <p:blipFill>
          <a:blip r:embed="rId3"/>
          <a:stretch>
            <a:fillRect/>
          </a:stretch>
        </p:blipFill>
        <p:spPr>
          <a:xfrm>
            <a:off x="646112" y="1011429"/>
            <a:ext cx="3901778" cy="5846571"/>
          </a:xfrm>
          <a:prstGeom prst="rect">
            <a:avLst/>
          </a:prstGeom>
        </p:spPr>
      </p:pic>
    </p:spTree>
    <p:extLst>
      <p:ext uri="{BB962C8B-B14F-4D97-AF65-F5344CB8AC3E}">
        <p14:creationId xmlns:p14="http://schemas.microsoft.com/office/powerpoint/2010/main" val="1165002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id-ID" b="1" dirty="0">
                <a:solidFill>
                  <a:srgbClr val="E6E6E6"/>
                </a:solidFill>
                <a:latin typeface="Times New Roman" panose="02020603050405020304" pitchFamily="18" charset="0"/>
                <a:cs typeface="Times New Roman" panose="02020603050405020304" pitchFamily="18" charset="0"/>
              </a:rPr>
              <a:t>Supervised Learning (</a:t>
            </a:r>
            <a:r>
              <a:rPr lang="en-US" b="1" dirty="0">
                <a:solidFill>
                  <a:srgbClr val="E6E6E6"/>
                </a:solidFill>
                <a:latin typeface="Times New Roman" panose="02020603050405020304" pitchFamily="18" charset="0"/>
                <a:cs typeface="Times New Roman" panose="02020603050405020304" pitchFamily="18" charset="0"/>
              </a:rPr>
              <a:t>2</a:t>
            </a:r>
            <a:r>
              <a:rPr lang="id-ID" b="1" dirty="0">
                <a:solidFill>
                  <a:srgbClr val="E6E6E6"/>
                </a:solidFill>
                <a:latin typeface="Times New Roman" panose="02020603050405020304" pitchFamily="18" charset="0"/>
                <a:cs typeface="Times New Roman" panose="02020603050405020304" pitchFamily="18" charset="0"/>
              </a:rPr>
              <a:t>) – </a:t>
            </a:r>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algn="just"/>
            <a:r>
              <a:rPr lang="id-ID" sz="2800" b="1" dirty="0">
                <a:solidFill>
                  <a:schemeClr val="bg1"/>
                </a:solidFill>
                <a:latin typeface="Arial" panose="020B0604020202020204" pitchFamily="34" charset="0"/>
                <a:cs typeface="Arial" panose="020B0604020202020204" pitchFamily="34" charset="0"/>
              </a:rPr>
              <a:t>Klasifikasi adalah salah satu jenis tugas dalam machine learning yang berkaitan dengan pengelompokan objek atau data ke dalam kategori atau kelas yang berbeda berdasarkan beberapa fitur atau atribut yang ada. </a:t>
            </a:r>
            <a:endParaRPr lang="en-US" sz="2800" b="1" dirty="0">
              <a:solidFill>
                <a:schemeClr val="bg1"/>
              </a:solidFill>
              <a:latin typeface="Arial" panose="020B0604020202020204" pitchFamily="34" charset="0"/>
              <a:cs typeface="Arial" panose="020B0604020202020204" pitchFamily="34" charset="0"/>
            </a:endParaRPr>
          </a:p>
          <a:p>
            <a:pPr algn="just"/>
            <a:r>
              <a:rPr lang="id-ID" sz="2800" b="1" dirty="0">
                <a:solidFill>
                  <a:schemeClr val="bg1"/>
                </a:solidFill>
                <a:latin typeface="Arial" panose="020B0604020202020204" pitchFamily="34" charset="0"/>
                <a:cs typeface="Arial" panose="020B0604020202020204" pitchFamily="34" charset="0"/>
              </a:rPr>
              <a:t>Tujuan utama dari klasifikasi adalah untuk membuat model yang dapat memprediksi dengan benar kategori atau kelas mana yang sesuai dengan setiap objek atau data baru.</a:t>
            </a:r>
          </a:p>
        </p:txBody>
      </p:sp>
    </p:spTree>
    <p:extLst>
      <p:ext uri="{BB962C8B-B14F-4D97-AF65-F5344CB8AC3E}">
        <p14:creationId xmlns:p14="http://schemas.microsoft.com/office/powerpoint/2010/main" val="2102221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r>
              <a:rPr lang="en-US" sz="2800" b="1" dirty="0" err="1">
                <a:solidFill>
                  <a:schemeClr val="bg1"/>
                </a:solidFill>
                <a:latin typeface="Arial" panose="020B0604020202020204" pitchFamily="34" charset="0"/>
                <a:cs typeface="Arial" panose="020B0604020202020204" pitchFamily="34" charset="0"/>
              </a:rPr>
              <a:t>Menambahkan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fungsi</a:t>
            </a:r>
            <a:r>
              <a:rPr lang="en-US" sz="2800" b="1" dirty="0">
                <a:solidFill>
                  <a:schemeClr val="bg1"/>
                </a:solidFill>
                <a:latin typeface="Arial" panose="020B0604020202020204" pitchFamily="34" charset="0"/>
                <a:cs typeface="Arial" panose="020B0604020202020204" pitchFamily="34" charset="0"/>
              </a:rPr>
              <a:t> input </a:t>
            </a:r>
            <a:r>
              <a:rPr lang="en-US" sz="2800" b="1" dirty="0" err="1">
                <a:solidFill>
                  <a:schemeClr val="bg1"/>
                </a:solidFill>
                <a:latin typeface="Arial" panose="020B0604020202020204" pitchFamily="34" charset="0"/>
                <a:cs typeface="Arial" panose="020B0604020202020204" pitchFamily="34" charset="0"/>
              </a:rPr>
              <a:t>untuk</a:t>
            </a:r>
            <a:r>
              <a:rPr lang="en-US" sz="2800" b="1" dirty="0">
                <a:solidFill>
                  <a:schemeClr val="bg1"/>
                </a:solidFill>
                <a:latin typeface="Arial" panose="020B0604020202020204" pitchFamily="34" charset="0"/>
                <a:cs typeface="Arial" panose="020B0604020202020204" pitchFamily="34" charset="0"/>
              </a:rPr>
              <a:t> uji </a:t>
            </a:r>
            <a:r>
              <a:rPr lang="en-US" sz="2800" b="1" dirty="0" err="1">
                <a:solidFill>
                  <a:schemeClr val="bg1"/>
                </a:solidFill>
                <a:latin typeface="Arial" panose="020B0604020202020204" pitchFamily="34" charset="0"/>
                <a:cs typeface="Arial" panose="020B0604020202020204" pitchFamily="34" charset="0"/>
              </a:rPr>
              <a:t>pembelajaran</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Input Data Baru:</a:t>
            </a:r>
            <a:endParaRPr lang="en-US" sz="2800" b="1" dirty="0">
              <a:solidFill>
                <a:schemeClr val="bg1"/>
              </a:solidFill>
              <a:latin typeface="Arial" panose="020B0604020202020204" pitchFamily="34" charset="0"/>
              <a:cs typeface="Arial" panose="020B0604020202020204" pitchFamily="34" charset="0"/>
            </a:endParaRPr>
          </a:p>
          <a:p>
            <a:pPr marL="514350" indent="0" algn="just">
              <a:buNone/>
            </a:pPr>
            <a:r>
              <a:rPr lang="en-US" sz="2800" b="1" dirty="0" err="1">
                <a:solidFill>
                  <a:schemeClr val="bg1"/>
                </a:solidFill>
                <a:latin typeface="Arial" panose="020B0604020202020204" pitchFamily="34" charset="0"/>
                <a:cs typeface="Arial" panose="020B0604020202020204" pitchFamily="34" charset="0"/>
              </a:rPr>
              <a:t>Buat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masukkan</a:t>
            </a:r>
            <a:r>
              <a:rPr lang="en-US" sz="2800" b="1" dirty="0">
                <a:solidFill>
                  <a:schemeClr val="bg1"/>
                </a:solidFill>
                <a:latin typeface="Arial" panose="020B0604020202020204" pitchFamily="34" charset="0"/>
                <a:cs typeface="Arial" panose="020B0604020202020204" pitchFamily="34" charset="0"/>
              </a:rPr>
              <a:t> data </a:t>
            </a:r>
            <a:r>
              <a:rPr lang="id-ID" sz="2800" b="1" dirty="0">
                <a:solidFill>
                  <a:schemeClr val="bg1"/>
                </a:solidFill>
                <a:latin typeface="Arial" panose="020B0604020202020204" pitchFamily="34" charset="0"/>
                <a:cs typeface="Arial" panose="020B0604020202020204" pitchFamily="34" charset="0"/>
              </a:rPr>
              <a:t>skor ujian dan jumlah jam belajar. float(input(...)) digunakan untuk mengambil input dari pengguna dan mengubahnya menjadi tipe data float. </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startAt="2"/>
            </a:pPr>
            <a:r>
              <a:rPr lang="id-ID" sz="2800" b="1" dirty="0">
                <a:solidFill>
                  <a:schemeClr val="bg1"/>
                </a:solidFill>
                <a:latin typeface="Arial" panose="020B0604020202020204" pitchFamily="34" charset="0"/>
                <a:cs typeface="Arial" panose="020B0604020202020204" pitchFamily="34" charset="0"/>
              </a:rPr>
              <a:t>Menyusun Data Baru ke dalam Bentuk Array:</a:t>
            </a:r>
          </a:p>
          <a:p>
            <a:pPr marL="514350" indent="0" algn="just">
              <a:buNone/>
            </a:pPr>
            <a:r>
              <a:rPr lang="id-ID" sz="2800" b="1" dirty="0">
                <a:solidFill>
                  <a:schemeClr val="bg1"/>
                </a:solidFill>
                <a:latin typeface="Arial" panose="020B0604020202020204" pitchFamily="34" charset="0"/>
                <a:cs typeface="Arial" panose="020B0604020202020204" pitchFamily="34" charset="0"/>
              </a:rPr>
              <a:t>Nilai skor ujian dan jumlah jam belajar disusun ke dalam bentuk array 2D menggunakan np.array. </a:t>
            </a:r>
          </a:p>
          <a:p>
            <a:pPr marL="514350" indent="-514350" algn="just">
              <a:buFont typeface="+mj-lt"/>
              <a:buAutoNum type="arabicPeriod" startAt="3"/>
            </a:pPr>
            <a:r>
              <a:rPr lang="id-ID" sz="2800" b="1" dirty="0">
                <a:solidFill>
                  <a:schemeClr val="bg1"/>
                </a:solidFill>
                <a:latin typeface="Arial" panose="020B0604020202020204" pitchFamily="34" charset="0"/>
                <a:cs typeface="Arial" panose="020B0604020202020204" pitchFamily="34" charset="0"/>
              </a:rPr>
              <a:t>Melakukan Prediksi pada Data Baru:</a:t>
            </a:r>
          </a:p>
          <a:p>
            <a:pPr marL="514350" indent="0" algn="just">
              <a:buNone/>
            </a:pPr>
            <a:r>
              <a:rPr lang="en-US" sz="2800" b="1" dirty="0">
                <a:solidFill>
                  <a:schemeClr val="bg1"/>
                </a:solidFill>
                <a:latin typeface="Arial" panose="020B0604020202020204" pitchFamily="34" charset="0"/>
                <a:cs typeface="Arial" panose="020B0604020202020204" pitchFamily="34" charset="0"/>
              </a:rPr>
              <a:t>D</a:t>
            </a:r>
            <a:r>
              <a:rPr lang="id-ID" sz="2800" b="1" dirty="0">
                <a:solidFill>
                  <a:schemeClr val="bg1"/>
                </a:solidFill>
                <a:latin typeface="Arial" panose="020B0604020202020204" pitchFamily="34" charset="0"/>
                <a:cs typeface="Arial" panose="020B0604020202020204" pitchFamily="34" charset="0"/>
              </a:rPr>
              <a:t>ata baru </a:t>
            </a:r>
            <a:r>
              <a:rPr lang="en-US" sz="2800" b="1" dirty="0" err="1">
                <a:solidFill>
                  <a:schemeClr val="bg1"/>
                </a:solidFill>
                <a:latin typeface="Arial" panose="020B0604020202020204" pitchFamily="34" charset="0"/>
                <a:cs typeface="Arial" panose="020B0604020202020204" pitchFamily="34" charset="0"/>
              </a:rPr>
              <a:t>bentuk</a:t>
            </a:r>
            <a:r>
              <a:rPr lang="en-US" sz="2800" b="1" dirty="0">
                <a:solidFill>
                  <a:schemeClr val="bg1"/>
                </a:solidFill>
                <a:latin typeface="Arial" panose="020B0604020202020204" pitchFamily="34" charset="0"/>
                <a:cs typeface="Arial" panose="020B0604020202020204" pitchFamily="34" charset="0"/>
              </a:rPr>
              <a:t> array </a:t>
            </a:r>
            <a:r>
              <a:rPr lang="en-US" sz="2800" b="1" dirty="0" err="1">
                <a:solidFill>
                  <a:schemeClr val="bg1"/>
                </a:solidFill>
                <a:latin typeface="Arial" panose="020B0604020202020204" pitchFamily="34" charset="0"/>
                <a:cs typeface="Arial" panose="020B0604020202020204" pitchFamily="34" charset="0"/>
              </a:rPr>
              <a:t>diprediksi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model.predict(data_baru).</a:t>
            </a:r>
          </a:p>
        </p:txBody>
      </p:sp>
    </p:spTree>
    <p:extLst>
      <p:ext uri="{BB962C8B-B14F-4D97-AF65-F5344CB8AC3E}">
        <p14:creationId xmlns:p14="http://schemas.microsoft.com/office/powerpoint/2010/main" val="1973436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61BD34D-F6BF-CB0D-0DB5-7B16D40C44AC}"/>
              </a:ext>
            </a:extLst>
          </p:cNvPr>
          <p:cNvPicPr>
            <a:picLocks noChangeAspect="1"/>
          </p:cNvPicPr>
          <p:nvPr/>
        </p:nvPicPr>
        <p:blipFill>
          <a:blip r:embed="rId3"/>
          <a:stretch>
            <a:fillRect/>
          </a:stretch>
        </p:blipFill>
        <p:spPr>
          <a:xfrm>
            <a:off x="237236" y="1244184"/>
            <a:ext cx="11717528" cy="4035902"/>
          </a:xfrm>
          <a:prstGeom prst="rect">
            <a:avLst/>
          </a:prstGeom>
        </p:spPr>
      </p:pic>
    </p:spTree>
    <p:extLst>
      <p:ext uri="{BB962C8B-B14F-4D97-AF65-F5344CB8AC3E}">
        <p14:creationId xmlns:p14="http://schemas.microsoft.com/office/powerpoint/2010/main" val="3605819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4"/>
            </a:pPr>
            <a:r>
              <a:rPr lang="en-US" sz="2800" b="1" dirty="0" err="1">
                <a:solidFill>
                  <a:schemeClr val="bg1"/>
                </a:solidFill>
                <a:latin typeface="Arial" panose="020B0604020202020204" pitchFamily="34" charset="0"/>
                <a:cs typeface="Arial" panose="020B0604020202020204" pitchFamily="34" charset="0"/>
              </a:rPr>
              <a:t>Menampilkan</a:t>
            </a:r>
            <a:r>
              <a:rPr lang="en-US" sz="2800" b="1" dirty="0">
                <a:solidFill>
                  <a:schemeClr val="bg1"/>
                </a:solidFill>
                <a:latin typeface="Arial" panose="020B0604020202020204" pitchFamily="34" charset="0"/>
                <a:cs typeface="Arial" panose="020B0604020202020204" pitchFamily="34" charset="0"/>
              </a:rPr>
              <a:t> Hasil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a:t>
            </a:r>
          </a:p>
          <a:p>
            <a:pPr marL="514350" indent="0" algn="just">
              <a:buNone/>
            </a:pPr>
            <a:r>
              <a:rPr lang="en-US" sz="2800" b="1" dirty="0">
                <a:solidFill>
                  <a:schemeClr val="bg1"/>
                </a:solidFill>
                <a:latin typeface="Arial" panose="020B0604020202020204" pitchFamily="34" charset="0"/>
                <a:cs typeface="Arial" panose="020B0604020202020204" pitchFamily="34" charset="0"/>
              </a:rPr>
              <a:t>Hasil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bernilai</a:t>
            </a:r>
            <a:r>
              <a:rPr lang="en-US" sz="2800" b="1" dirty="0">
                <a:solidFill>
                  <a:schemeClr val="bg1"/>
                </a:solidFill>
                <a:latin typeface="Arial" panose="020B0604020202020204" pitchFamily="34" charset="0"/>
                <a:cs typeface="Arial" panose="020B0604020202020204" pitchFamily="34" charset="0"/>
              </a:rPr>
              <a:t> 1 (</a:t>
            </a:r>
            <a:r>
              <a:rPr lang="en-US" sz="2800" b="1" dirty="0" err="1">
                <a:solidFill>
                  <a:schemeClr val="bg1"/>
                </a:solidFill>
                <a:latin typeface="Arial" panose="020B0604020202020204" pitchFamily="34" charset="0"/>
                <a:cs typeface="Arial" panose="020B0604020202020204" pitchFamily="34" charset="0"/>
              </a:rPr>
              <a:t>diterima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atau</a:t>
            </a:r>
            <a:r>
              <a:rPr lang="en-US" sz="2800" b="1" dirty="0">
                <a:solidFill>
                  <a:schemeClr val="bg1"/>
                </a:solidFill>
                <a:latin typeface="Arial" panose="020B0604020202020204" pitchFamily="34" charset="0"/>
                <a:cs typeface="Arial" panose="020B0604020202020204" pitchFamily="34" charset="0"/>
              </a:rPr>
              <a:t> 0 (</a:t>
            </a:r>
            <a:r>
              <a:rPr lang="en-US" sz="2800" b="1" dirty="0" err="1">
                <a:solidFill>
                  <a:schemeClr val="bg1"/>
                </a:solidFill>
                <a:latin typeface="Arial" panose="020B0604020202020204" pitchFamily="34" charset="0"/>
                <a:cs typeface="Arial" panose="020B0604020202020204" pitchFamily="34" charset="0"/>
              </a:rPr>
              <a:t>tidak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diterima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dicetak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ke</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layar</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menggunakan</a:t>
            </a:r>
            <a:r>
              <a:rPr lang="en-US" sz="2800" b="1" dirty="0">
                <a:solidFill>
                  <a:schemeClr val="bg1"/>
                </a:solidFill>
                <a:latin typeface="Arial" panose="020B0604020202020204" pitchFamily="34" charset="0"/>
                <a:cs typeface="Arial" panose="020B0604020202020204" pitchFamily="34" charset="0"/>
              </a:rPr>
              <a:t> print.</a:t>
            </a:r>
          </a:p>
          <a:p>
            <a:pPr marL="514350" indent="-514350" algn="just">
              <a:buFont typeface="+mj-lt"/>
              <a:buAutoNum type="arabicPeriod" startAt="5"/>
            </a:pPr>
            <a:r>
              <a:rPr lang="en-US" sz="2800" b="1" dirty="0" err="1">
                <a:solidFill>
                  <a:schemeClr val="bg1"/>
                </a:solidFill>
                <a:latin typeface="Arial" panose="020B0604020202020204" pitchFamily="34" charset="0"/>
                <a:cs typeface="Arial" panose="020B0604020202020204" pitchFamily="34" charset="0"/>
              </a:rPr>
              <a:t>Memberikan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Informasi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Berdasarkan</a:t>
            </a:r>
            <a:r>
              <a:rPr lang="en-US" sz="2800" b="1" dirty="0">
                <a:solidFill>
                  <a:schemeClr val="bg1"/>
                </a:solidFill>
                <a:latin typeface="Arial" panose="020B0604020202020204" pitchFamily="34" charset="0"/>
                <a:cs typeface="Arial" panose="020B0604020202020204" pitchFamily="34" charset="0"/>
              </a:rPr>
              <a:t> Hasil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a:t>
            </a:r>
          </a:p>
          <a:p>
            <a:pPr marL="457200" indent="0" algn="just">
              <a:buNone/>
            </a:pPr>
            <a:r>
              <a:rPr lang="en-US" sz="2800" b="1" dirty="0">
                <a:solidFill>
                  <a:schemeClr val="bg1"/>
                </a:solidFill>
                <a:latin typeface="Arial" panose="020B0604020202020204" pitchFamily="34" charset="0"/>
                <a:cs typeface="Arial" panose="020B0604020202020204" pitchFamily="34" charset="0"/>
              </a:rPr>
              <a:t>Jika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 ] (</a:t>
            </a:r>
            <a:r>
              <a:rPr lang="en-US" sz="2800" b="1" dirty="0" err="1">
                <a:solidFill>
                  <a:schemeClr val="bg1"/>
                </a:solidFill>
                <a:latin typeface="Arial" panose="020B0604020202020204" pitchFamily="34" charset="0"/>
                <a:cs typeface="Arial" panose="020B0604020202020204" pitchFamily="34" charset="0"/>
              </a:rPr>
              <a:t>hasil</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sama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1, </a:t>
            </a:r>
            <a:r>
              <a:rPr lang="en-US" sz="2800" b="1" dirty="0" err="1">
                <a:solidFill>
                  <a:schemeClr val="bg1"/>
                </a:solidFill>
                <a:latin typeface="Arial" panose="020B0604020202020204" pitchFamily="34" charset="0"/>
                <a:cs typeface="Arial" panose="020B0604020202020204" pitchFamily="34" charset="0"/>
              </a:rPr>
              <a:t>maka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pesan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Diterima</a:t>
            </a:r>
            <a:r>
              <a:rPr lang="en-US" sz="2800" b="1" dirty="0">
                <a:solidFill>
                  <a:schemeClr val="bg1"/>
                </a:solidFill>
                <a:latin typeface="Arial" panose="020B0604020202020204" pitchFamily="34" charset="0"/>
                <a:cs typeface="Arial" panose="020B0604020202020204" pitchFamily="34" charset="0"/>
              </a:rPr>
              <a:t> di universitas" </a:t>
            </a:r>
            <a:r>
              <a:rPr lang="en-US" sz="2800" b="1" dirty="0" err="1">
                <a:solidFill>
                  <a:schemeClr val="bg1"/>
                </a:solidFill>
                <a:latin typeface="Arial" panose="020B0604020202020204" pitchFamily="34" charset="0"/>
                <a:cs typeface="Arial" panose="020B0604020202020204" pitchFamily="34" charset="0"/>
              </a:rPr>
              <a:t>dicetak</a:t>
            </a:r>
            <a:r>
              <a:rPr lang="en-US" sz="2800" b="1" dirty="0">
                <a:solidFill>
                  <a:schemeClr val="bg1"/>
                </a:solidFill>
                <a:latin typeface="Arial" panose="020B0604020202020204" pitchFamily="34" charset="0"/>
                <a:cs typeface="Arial" panose="020B0604020202020204" pitchFamily="34" charset="0"/>
              </a:rPr>
              <a:t>. Jika </a:t>
            </a:r>
            <a:r>
              <a:rPr lang="en-US" sz="2800" b="1" dirty="0" err="1">
                <a:solidFill>
                  <a:schemeClr val="bg1"/>
                </a:solidFill>
                <a:latin typeface="Arial" panose="020B0604020202020204" pitchFamily="34" charset="0"/>
                <a:cs typeface="Arial" panose="020B0604020202020204" pitchFamily="34" charset="0"/>
              </a:rPr>
              <a:t>hasil</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prediksi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adalah</a:t>
            </a:r>
            <a:r>
              <a:rPr lang="en-US" sz="2800" b="1" dirty="0">
                <a:solidFill>
                  <a:schemeClr val="bg1"/>
                </a:solidFill>
                <a:latin typeface="Arial" panose="020B0604020202020204" pitchFamily="34" charset="0"/>
                <a:cs typeface="Arial" panose="020B0604020202020204" pitchFamily="34" charset="0"/>
              </a:rPr>
              <a:t> 0, </a:t>
            </a:r>
            <a:r>
              <a:rPr lang="en-US" sz="2800" b="1" dirty="0" err="1">
                <a:solidFill>
                  <a:schemeClr val="bg1"/>
                </a:solidFill>
                <a:latin typeface="Arial" panose="020B0604020202020204" pitchFamily="34" charset="0"/>
                <a:cs typeface="Arial" panose="020B0604020202020204" pitchFamily="34" charset="0"/>
              </a:rPr>
              <a:t>maka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pesan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Tidak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diterima</a:t>
            </a:r>
            <a:r>
              <a:rPr lang="en-US" sz="2800" b="1" dirty="0">
                <a:solidFill>
                  <a:schemeClr val="bg1"/>
                </a:solidFill>
                <a:latin typeface="Arial" panose="020B0604020202020204" pitchFamily="34" charset="0"/>
                <a:cs typeface="Arial" panose="020B0604020202020204" pitchFamily="34" charset="0"/>
              </a:rPr>
              <a:t> di universitas" </a:t>
            </a:r>
            <a:r>
              <a:rPr lang="en-US" sz="2800" b="1" dirty="0" err="1">
                <a:solidFill>
                  <a:schemeClr val="bg1"/>
                </a:solidFill>
                <a:latin typeface="Arial" panose="020B0604020202020204" pitchFamily="34" charset="0"/>
                <a:cs typeface="Arial" panose="020B0604020202020204" pitchFamily="34" charset="0"/>
              </a:rPr>
              <a:t>dicetak</a:t>
            </a:r>
            <a:r>
              <a:rPr lang="en-US" sz="2800" b="1" dirty="0">
                <a:solidFill>
                  <a:schemeClr val="bg1"/>
                </a:solidFill>
                <a:latin typeface="Arial" panose="020B0604020202020204" pitchFamily="34" charset="0"/>
                <a:cs typeface="Arial" panose="020B0604020202020204" pitchFamily="34" charset="0"/>
              </a:rPr>
              <a:t>. </a:t>
            </a:r>
            <a:endParaRPr lang="id-ID"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864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Logistic Regression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2F0783B-B890-446E-8043-557BB3478087}"/>
              </a:ext>
            </a:extLst>
          </p:cNvPr>
          <p:cNvPicPr>
            <a:picLocks noChangeAspect="1"/>
          </p:cNvPicPr>
          <p:nvPr/>
        </p:nvPicPr>
        <p:blipFill>
          <a:blip r:embed="rId3"/>
          <a:stretch>
            <a:fillRect/>
          </a:stretch>
        </p:blipFill>
        <p:spPr>
          <a:xfrm>
            <a:off x="127498" y="926375"/>
            <a:ext cx="11937003" cy="5005250"/>
          </a:xfrm>
          <a:prstGeom prst="rect">
            <a:avLst/>
          </a:prstGeom>
        </p:spPr>
      </p:pic>
    </p:spTree>
    <p:extLst>
      <p:ext uri="{BB962C8B-B14F-4D97-AF65-F5344CB8AC3E}">
        <p14:creationId xmlns:p14="http://schemas.microsoft.com/office/powerpoint/2010/main" val="3294577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PySimpleGUI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r>
              <a:rPr lang="en-US" sz="2800" b="1" dirty="0" err="1">
                <a:solidFill>
                  <a:schemeClr val="bg1"/>
                </a:solidFill>
                <a:latin typeface="Arial" panose="020B0604020202020204" pitchFamily="34" charset="0"/>
                <a:cs typeface="Arial" panose="020B0604020202020204" pitchFamily="34" charset="0"/>
              </a:rPr>
              <a:t>PySimpleGUI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adalah</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sebuah</a:t>
            </a:r>
            <a:r>
              <a:rPr lang="en-US" sz="2800" b="1" dirty="0">
                <a:solidFill>
                  <a:schemeClr val="bg1"/>
                </a:solidFill>
                <a:latin typeface="Arial" panose="020B0604020202020204" pitchFamily="34" charset="0"/>
                <a:cs typeface="Arial" panose="020B0604020202020204" pitchFamily="34" charset="0"/>
              </a:rPr>
              <a:t> library </a:t>
            </a:r>
            <a:r>
              <a:rPr lang="en-US" sz="2800" b="1" dirty="0" err="1">
                <a:solidFill>
                  <a:schemeClr val="bg1"/>
                </a:solidFill>
                <a:latin typeface="Arial" panose="020B0604020202020204" pitchFamily="34" charset="0"/>
                <a:cs typeface="Arial" panose="020B0604020202020204" pitchFamily="34" charset="0"/>
              </a:rPr>
              <a:t>berbasis</a:t>
            </a:r>
            <a:r>
              <a:rPr lang="en-US" sz="2800" b="1" dirty="0">
                <a:solidFill>
                  <a:schemeClr val="bg1"/>
                </a:solidFill>
                <a:latin typeface="Arial" panose="020B0604020202020204" pitchFamily="34" charset="0"/>
                <a:cs typeface="Arial" panose="020B0604020202020204" pitchFamily="34" charset="0"/>
              </a:rPr>
              <a:t> Python yang </a:t>
            </a:r>
            <a:r>
              <a:rPr lang="en-US" sz="2800" b="1" dirty="0" err="1">
                <a:solidFill>
                  <a:schemeClr val="bg1"/>
                </a:solidFill>
                <a:latin typeface="Arial" panose="020B0604020202020204" pitchFamily="34" charset="0"/>
                <a:cs typeface="Arial" panose="020B0604020202020204" pitchFamily="34" charset="0"/>
              </a:rPr>
              <a:t>digunakan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untuk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membuat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antarmuka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pengguna</a:t>
            </a:r>
            <a:r>
              <a:rPr lang="en-US" sz="2800" b="1" dirty="0">
                <a:solidFill>
                  <a:schemeClr val="bg1"/>
                </a:solidFill>
                <a:latin typeface="Arial" panose="020B0604020202020204" pitchFamily="34" charset="0"/>
                <a:cs typeface="Arial" panose="020B0604020202020204" pitchFamily="34" charset="0"/>
              </a:rPr>
              <a:t> (UI) </a:t>
            </a:r>
            <a:r>
              <a:rPr lang="en-US" sz="2800" b="1" dirty="0" err="1">
                <a:solidFill>
                  <a:schemeClr val="bg1"/>
                </a:solidFill>
                <a:latin typeface="Arial" panose="020B0604020202020204" pitchFamily="34" charset="0"/>
                <a:cs typeface="Arial" panose="020B0604020202020204" pitchFamily="34" charset="0"/>
              </a:rPr>
              <a:t>grafis</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mudah</a:t>
            </a:r>
            <a:r>
              <a:rPr lang="en-US" sz="2800" b="1" dirty="0">
                <a:solidFill>
                  <a:schemeClr val="bg1"/>
                </a:solidFill>
                <a:latin typeface="Arial" panose="020B0604020202020204" pitchFamily="34" charset="0"/>
                <a:cs typeface="Arial" panose="020B0604020202020204" pitchFamily="34" charset="0"/>
              </a:rPr>
              <a:t> dan </a:t>
            </a:r>
            <a:r>
              <a:rPr lang="en-US" sz="2800" b="1" dirty="0" err="1">
                <a:solidFill>
                  <a:schemeClr val="bg1"/>
                </a:solidFill>
                <a:latin typeface="Arial" panose="020B0604020202020204" pitchFamily="34" charset="0"/>
                <a:cs typeface="Arial" panose="020B0604020202020204" pitchFamily="34" charset="0"/>
              </a:rPr>
              <a:t>sederhana</a:t>
            </a:r>
            <a:r>
              <a:rPr lang="en-US" sz="2800" b="1" dirty="0">
                <a:solidFill>
                  <a:schemeClr val="bg1"/>
                </a:solidFill>
                <a:latin typeface="Arial" panose="020B0604020202020204" pitchFamily="34" charset="0"/>
                <a:cs typeface="Arial" panose="020B0604020202020204" pitchFamily="34" charset="0"/>
              </a:rPr>
              <a:t>. </a:t>
            </a:r>
          </a:p>
          <a:p>
            <a:pPr marL="0" indent="0" algn="just">
              <a:buNone/>
            </a:pPr>
            <a:r>
              <a:rPr lang="en-US" sz="2800" b="1" dirty="0" err="1">
                <a:solidFill>
                  <a:schemeClr val="bg1"/>
                </a:solidFill>
                <a:latin typeface="Arial" panose="020B0604020202020204" pitchFamily="34" charset="0"/>
                <a:cs typeface="Arial" panose="020B0604020202020204" pitchFamily="34" charset="0"/>
              </a:rPr>
              <a:t>Ini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dirancang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untuk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memungkinkan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pengembang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terutama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pengembang</a:t>
            </a:r>
            <a:r>
              <a:rPr lang="en-US" sz="2800" b="1" dirty="0">
                <a:solidFill>
                  <a:schemeClr val="bg1"/>
                </a:solidFill>
                <a:latin typeface="Arial" panose="020B0604020202020204" pitchFamily="34" charset="0"/>
                <a:cs typeface="Arial" panose="020B0604020202020204" pitchFamily="34" charset="0"/>
              </a:rPr>
              <a:t> Python, </a:t>
            </a:r>
            <a:r>
              <a:rPr lang="en-US" sz="2800" b="1" dirty="0" err="1">
                <a:solidFill>
                  <a:schemeClr val="bg1"/>
                </a:solidFill>
                <a:latin typeface="Arial" panose="020B0604020202020204" pitchFamily="34" charset="0"/>
                <a:cs typeface="Arial" panose="020B0604020202020204" pitchFamily="34" charset="0"/>
              </a:rPr>
              <a:t>untuk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membuat</a:t>
            </a:r>
            <a:r>
              <a:rPr lang="en-US" sz="2800" b="1" dirty="0">
                <a:solidFill>
                  <a:schemeClr val="bg1"/>
                </a:solidFill>
                <a:latin typeface="Arial" panose="020B0604020202020204" pitchFamily="34" charset="0"/>
                <a:cs typeface="Arial" panose="020B0604020202020204" pitchFamily="34" charset="0"/>
              </a:rPr>
              <a:t> GUI </a:t>
            </a:r>
            <a:r>
              <a:rPr lang="en-US" sz="2800" b="1" dirty="0" err="1">
                <a:solidFill>
                  <a:schemeClr val="bg1"/>
                </a:solidFill>
                <a:latin typeface="Arial" panose="020B0604020202020204" pitchFamily="34" charset="0"/>
                <a:cs typeface="Arial" panose="020B0604020202020204" pitchFamily="34" charset="0"/>
              </a:rPr>
              <a:t>dengan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cepat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tanpa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perlu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pengetahuan</a:t>
            </a:r>
            <a:r>
              <a:rPr lang="en-US" sz="2800" b="1" dirty="0">
                <a:solidFill>
                  <a:schemeClr val="bg1"/>
                </a:solidFill>
                <a:latin typeface="Arial" panose="020B0604020202020204" pitchFamily="34" charset="0"/>
                <a:cs typeface="Arial" panose="020B0604020202020204" pitchFamily="34" charset="0"/>
              </a:rPr>
              <a:t> yang </a:t>
            </a:r>
            <a:r>
              <a:rPr lang="en-US" sz="2800" b="1" dirty="0" err="1">
                <a:solidFill>
                  <a:schemeClr val="bg1"/>
                </a:solidFill>
                <a:latin typeface="Arial" panose="020B0604020202020204" pitchFamily="34" charset="0"/>
                <a:cs typeface="Arial" panose="020B0604020202020204" pitchFamily="34" charset="0"/>
              </a:rPr>
              <a:t>mendalam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tentang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pemrograman</a:t>
            </a:r>
            <a:r>
              <a:rPr lang="en-US" sz="2800" b="1" dirty="0">
                <a:solidFill>
                  <a:schemeClr val="bg1"/>
                </a:solidFill>
                <a:latin typeface="Arial" panose="020B0604020202020204" pitchFamily="34" charset="0"/>
                <a:cs typeface="Arial" panose="020B0604020202020204" pitchFamily="34" charset="0"/>
              </a:rPr>
              <a:t> GUI yang </a:t>
            </a:r>
            <a:r>
              <a:rPr lang="en-US" sz="2800" b="1" dirty="0" err="1">
                <a:solidFill>
                  <a:schemeClr val="bg1"/>
                </a:solidFill>
                <a:latin typeface="Arial" panose="020B0604020202020204" pitchFamily="34" charset="0"/>
                <a:cs typeface="Arial" panose="020B0604020202020204" pitchFamily="34" charset="0"/>
              </a:rPr>
              <a:t>rumit</a:t>
            </a:r>
            <a:r>
              <a:rPr lang="en-US" sz="2800" b="1" dirty="0">
                <a:solidFill>
                  <a:schemeClr val="bg1"/>
                </a:solidFill>
                <a:latin typeface="Arial" panose="020B0604020202020204" pitchFamily="34" charset="0"/>
                <a:cs typeface="Arial" panose="020B0604020202020204" pitchFamily="34" charset="0"/>
              </a:rPr>
              <a:t>.</a:t>
            </a:r>
            <a:endParaRPr lang="id-ID"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681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PySimpleGUI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r>
              <a:rPr lang="en-US" sz="2800" b="1" dirty="0">
                <a:solidFill>
                  <a:schemeClr val="bg1"/>
                </a:solidFill>
                <a:latin typeface="Arial" panose="020B0604020202020204" pitchFamily="34" charset="0"/>
                <a:cs typeface="Arial" panose="020B0604020202020204" pitchFamily="34" charset="0"/>
              </a:rPr>
              <a:t>Fitur dan </a:t>
            </a:r>
            <a:r>
              <a:rPr lang="en-US" sz="2800" b="1" dirty="0" err="1">
                <a:solidFill>
                  <a:schemeClr val="bg1"/>
                </a:solidFill>
                <a:latin typeface="Arial" panose="020B0604020202020204" pitchFamily="34" charset="0"/>
                <a:cs typeface="Arial" panose="020B0604020202020204" pitchFamily="34" charset="0"/>
              </a:rPr>
              <a:t>konsep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penting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dari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PySimpleGUI</a:t>
            </a:r>
            <a:r>
              <a:rPr lang="en-US" sz="2800" b="1" dirty="0">
                <a:solidFill>
                  <a:schemeClr val="bg1"/>
                </a:solidFill>
                <a:latin typeface="Arial" panose="020B0604020202020204" pitchFamily="34" charset="0"/>
                <a:cs typeface="Arial" panose="020B0604020202020204" pitchFamily="34" charset="0"/>
              </a:rPr>
              <a:t> :</a:t>
            </a:r>
          </a:p>
          <a:p>
            <a:pPr marL="514350" indent="-514350" algn="just">
              <a:buFont typeface="+mj-lt"/>
              <a:buAutoNum type="arabicPeriod"/>
            </a:pPr>
            <a:r>
              <a:rPr lang="en-US" sz="2800" b="1" dirty="0" err="1">
                <a:solidFill>
                  <a:schemeClr val="bg1"/>
                </a:solidFill>
                <a:latin typeface="Arial" panose="020B0604020202020204" pitchFamily="34" charset="0"/>
                <a:cs typeface="Arial" panose="020B0604020202020204" pitchFamily="34" charset="0"/>
              </a:rPr>
              <a:t>Sederhana</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en-US" sz="2800" b="1" dirty="0">
                <a:solidFill>
                  <a:schemeClr val="bg1"/>
                </a:solidFill>
                <a:latin typeface="Arial" panose="020B0604020202020204" pitchFamily="34" charset="0"/>
                <a:cs typeface="Arial" panose="020B0604020202020204" pitchFamily="34" charset="0"/>
              </a:rPr>
              <a:t>Multi-Platform</a:t>
            </a:r>
          </a:p>
          <a:p>
            <a:pPr marL="514350" indent="-514350" algn="just">
              <a:buFont typeface="+mj-lt"/>
              <a:buAutoNum type="arabicPeriod"/>
            </a:pPr>
            <a:r>
              <a:rPr lang="en-US" sz="2800" b="1" dirty="0">
                <a:solidFill>
                  <a:schemeClr val="bg1"/>
                </a:solidFill>
                <a:latin typeface="Arial" panose="020B0604020202020204" pitchFamily="34" charset="0"/>
                <a:cs typeface="Arial" panose="020B0604020202020204" pitchFamily="34" charset="0"/>
              </a:rPr>
              <a:t>Widget-Driven </a:t>
            </a:r>
            <a:r>
              <a:rPr lang="en-US" sz="2800" b="1" dirty="0" err="1">
                <a:solidFill>
                  <a:schemeClr val="bg1"/>
                </a:solidFill>
                <a:latin typeface="Arial" panose="020B0604020202020204" pitchFamily="34" charset="0"/>
                <a:cs typeface="Arial" panose="020B0604020202020204" pitchFamily="34" charset="0"/>
              </a:rPr>
              <a:t>seperti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tombol</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kotak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teks</a:t>
            </a:r>
            <a:r>
              <a:rPr lang="en-US" sz="2800" b="1" dirty="0">
                <a:solidFill>
                  <a:schemeClr val="bg1"/>
                </a:solidFill>
                <a:latin typeface="Arial" panose="020B0604020202020204" pitchFamily="34" charset="0"/>
                <a:cs typeface="Arial" panose="020B0604020202020204" pitchFamily="34" charset="0"/>
              </a:rPr>
              <a:t>, dan daftar, </a:t>
            </a:r>
            <a:r>
              <a:rPr lang="en-US" sz="2800" b="1" dirty="0" err="1">
                <a:solidFill>
                  <a:schemeClr val="bg1"/>
                </a:solidFill>
                <a:latin typeface="Arial" panose="020B0604020202020204" pitchFamily="34" charset="0"/>
                <a:cs typeface="Arial" panose="020B0604020202020204" pitchFamily="34" charset="0"/>
              </a:rPr>
              <a:t>untuk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membangun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antarmuka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pengguna</a:t>
            </a:r>
            <a:r>
              <a:rPr lang="en-US" sz="2800" b="1" dirty="0">
                <a:solidFill>
                  <a:schemeClr val="bg1"/>
                </a:solidFill>
                <a:latin typeface="Arial" panose="020B0604020202020204" pitchFamily="34" charset="0"/>
                <a:cs typeface="Arial" panose="020B0604020202020204" pitchFamily="34" charset="0"/>
              </a:rPr>
              <a:t>. </a:t>
            </a:r>
          </a:p>
          <a:p>
            <a:pPr marL="514350" indent="-514350" algn="just">
              <a:buFont typeface="+mj-lt"/>
              <a:buAutoNum type="arabicPeriod"/>
            </a:pPr>
            <a:r>
              <a:rPr lang="en-US" sz="2800" b="1" dirty="0">
                <a:solidFill>
                  <a:schemeClr val="bg1"/>
                </a:solidFill>
                <a:latin typeface="Arial" panose="020B0604020202020204" pitchFamily="34" charset="0"/>
                <a:cs typeface="Arial" panose="020B0604020202020204" pitchFamily="34" charset="0"/>
              </a:rPr>
              <a:t>Backend-Agnostic: </a:t>
            </a:r>
            <a:r>
              <a:rPr lang="en-US" sz="2800" b="1" dirty="0" err="1">
                <a:solidFill>
                  <a:schemeClr val="bg1"/>
                </a:solidFill>
                <a:latin typeface="Arial" panose="020B0604020202020204" pitchFamily="34" charset="0"/>
                <a:cs typeface="Arial" panose="020B0604020202020204" pitchFamily="34" charset="0"/>
              </a:rPr>
              <a:t>PySimpleGUI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tidak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memerlukan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pengetahuan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mendalam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tentang</a:t>
            </a:r>
            <a:r>
              <a:rPr lang="en-US" sz="2800" b="1" dirty="0">
                <a:solidFill>
                  <a:schemeClr val="bg1"/>
                </a:solidFill>
                <a:latin typeface="Arial" panose="020B0604020202020204" pitchFamily="34" charset="0"/>
                <a:cs typeface="Arial" panose="020B0604020202020204" pitchFamily="34" charset="0"/>
              </a:rPr>
              <a:t> backend </a:t>
            </a:r>
            <a:r>
              <a:rPr lang="en-US" sz="2800" b="1" dirty="0" err="1">
                <a:solidFill>
                  <a:schemeClr val="bg1"/>
                </a:solidFill>
                <a:latin typeface="Arial" panose="020B0604020202020204" pitchFamily="34" charset="0"/>
                <a:cs typeface="Arial" panose="020B0604020202020204" pitchFamily="34" charset="0"/>
              </a:rPr>
              <a:t>tkinter</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atau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PyQt</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en-US" sz="2800" b="1" dirty="0" err="1">
                <a:solidFill>
                  <a:schemeClr val="bg1"/>
                </a:solidFill>
                <a:latin typeface="Arial" panose="020B0604020202020204" pitchFamily="34" charset="0"/>
                <a:cs typeface="Arial" panose="020B0604020202020204" pitchFamily="34" charset="0"/>
              </a:rPr>
              <a:t>Contoh</a:t>
            </a:r>
            <a:r>
              <a:rPr lang="en-US" sz="2800" b="1" dirty="0">
                <a:solidFill>
                  <a:schemeClr val="bg1"/>
                </a:solidFill>
                <a:latin typeface="Arial" panose="020B0604020202020204" pitchFamily="34" charset="0"/>
                <a:cs typeface="Arial" panose="020B0604020202020204" pitchFamily="34" charset="0"/>
              </a:rPr>
              <a:t> dan </a:t>
            </a:r>
            <a:r>
              <a:rPr lang="en-US" sz="2800" b="1" dirty="0" err="1">
                <a:solidFill>
                  <a:schemeClr val="bg1"/>
                </a:solidFill>
                <a:latin typeface="Arial" panose="020B0604020202020204" pitchFamily="34" charset="0"/>
                <a:cs typeface="Arial" panose="020B0604020202020204" pitchFamily="34" charset="0"/>
              </a:rPr>
              <a:t>Dokumentasi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untuk</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membantu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pengguna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baru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dalam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memahami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cara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menggunakan</a:t>
            </a:r>
            <a:r>
              <a:rPr lang="en-US" sz="2800" b="1" dirty="0">
                <a:solidFill>
                  <a:schemeClr val="bg1"/>
                </a:solidFill>
                <a:latin typeface="Arial" panose="020B0604020202020204" pitchFamily="34" charset="0"/>
                <a:cs typeface="Arial" panose="020B0604020202020204" pitchFamily="34" charset="0"/>
              </a:rPr>
              <a:t> library dan </a:t>
            </a:r>
            <a:r>
              <a:rPr lang="en-US" sz="2800" b="1" dirty="0" err="1">
                <a:solidFill>
                  <a:schemeClr val="bg1"/>
                </a:solidFill>
                <a:latin typeface="Arial" panose="020B0604020202020204" pitchFamily="34" charset="0"/>
                <a:cs typeface="Arial" panose="020B0604020202020204" pitchFamily="34" charset="0"/>
              </a:rPr>
              <a:t>membuat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antarmuka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pengguna</a:t>
            </a:r>
            <a:r>
              <a:rPr lang="en-US" sz="2800" b="1" dirty="0">
                <a:solidFill>
                  <a:schemeClr val="bg1"/>
                </a:solidFill>
                <a:latin typeface="Arial" panose="020B0604020202020204" pitchFamily="34" charset="0"/>
                <a:cs typeface="Arial" panose="020B0604020202020204" pitchFamily="34" charset="0"/>
              </a:rPr>
              <a:t>.</a:t>
            </a:r>
          </a:p>
          <a:p>
            <a:pPr marL="514350" indent="-514350" algn="just">
              <a:buFont typeface="+mj-lt"/>
              <a:buAutoNum type="arabicPeriod"/>
            </a:pPr>
            <a:r>
              <a:rPr lang="en-US" sz="2800" b="1" dirty="0">
                <a:solidFill>
                  <a:schemeClr val="bg1"/>
                </a:solidFill>
                <a:latin typeface="Arial" panose="020B0604020202020204" pitchFamily="34" charset="0"/>
                <a:cs typeface="Arial" panose="020B0604020202020204" pitchFamily="34" charset="0"/>
              </a:rPr>
              <a:t>Open Source</a:t>
            </a:r>
            <a:endParaRPr lang="id-ID"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8269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PySimpleGUI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C38A73C-4F20-7825-0B0C-849BA61BCC6C}"/>
              </a:ext>
            </a:extLst>
          </p:cNvPr>
          <p:cNvPicPr>
            <a:picLocks noChangeAspect="1"/>
          </p:cNvPicPr>
          <p:nvPr/>
        </p:nvPicPr>
        <p:blipFill>
          <a:blip r:embed="rId3"/>
          <a:stretch>
            <a:fillRect/>
          </a:stretch>
        </p:blipFill>
        <p:spPr>
          <a:xfrm>
            <a:off x="88073" y="1244184"/>
            <a:ext cx="5998574" cy="5004215"/>
          </a:xfrm>
          <a:prstGeom prst="rect">
            <a:avLst/>
          </a:prstGeom>
        </p:spPr>
      </p:pic>
      <p:pic>
        <p:nvPicPr>
          <p:cNvPr id="8" name="Picture 7">
            <a:extLst>
              <a:ext uri="{FF2B5EF4-FFF2-40B4-BE49-F238E27FC236}">
                <a16:creationId xmlns:a16="http://schemas.microsoft.com/office/drawing/2014/main" id="{F428CB5D-E8C4-C304-D4B7-3B826F4D5E2A}"/>
              </a:ext>
            </a:extLst>
          </p:cNvPr>
          <p:cNvPicPr>
            <a:picLocks noChangeAspect="1"/>
          </p:cNvPicPr>
          <p:nvPr/>
        </p:nvPicPr>
        <p:blipFill>
          <a:blip r:embed="rId4"/>
          <a:stretch>
            <a:fillRect/>
          </a:stretch>
        </p:blipFill>
        <p:spPr>
          <a:xfrm>
            <a:off x="6045062" y="2889331"/>
            <a:ext cx="6146938" cy="1646434"/>
          </a:xfrm>
          <a:prstGeom prst="rect">
            <a:avLst/>
          </a:prstGeom>
        </p:spPr>
      </p:pic>
      <p:pic>
        <p:nvPicPr>
          <p:cNvPr id="9" name="Picture 8">
            <a:extLst>
              <a:ext uri="{FF2B5EF4-FFF2-40B4-BE49-F238E27FC236}">
                <a16:creationId xmlns:a16="http://schemas.microsoft.com/office/drawing/2014/main" id="{A1945D86-9620-087B-C399-69BE9FDE0F36}"/>
              </a:ext>
            </a:extLst>
          </p:cNvPr>
          <p:cNvPicPr>
            <a:picLocks noChangeAspect="1"/>
          </p:cNvPicPr>
          <p:nvPr/>
        </p:nvPicPr>
        <p:blipFill>
          <a:blip r:embed="rId5"/>
          <a:stretch>
            <a:fillRect/>
          </a:stretch>
        </p:blipFill>
        <p:spPr>
          <a:xfrm>
            <a:off x="6086647" y="4827280"/>
            <a:ext cx="2054530" cy="1841152"/>
          </a:xfrm>
          <a:prstGeom prst="rect">
            <a:avLst/>
          </a:prstGeom>
        </p:spPr>
      </p:pic>
      <p:sp>
        <p:nvSpPr>
          <p:cNvPr id="11" name="TextBox 10">
            <a:extLst>
              <a:ext uri="{FF2B5EF4-FFF2-40B4-BE49-F238E27FC236}">
                <a16:creationId xmlns:a16="http://schemas.microsoft.com/office/drawing/2014/main" id="{BC0F44BA-D478-2918-0939-06A275EAFC9B}"/>
              </a:ext>
            </a:extLst>
          </p:cNvPr>
          <p:cNvSpPr txBox="1"/>
          <p:nvPr/>
        </p:nvSpPr>
        <p:spPr>
          <a:xfrm>
            <a:off x="6105355" y="1386051"/>
            <a:ext cx="6096000" cy="646331"/>
          </a:xfrm>
          <a:prstGeom prst="rect">
            <a:avLst/>
          </a:prstGeom>
          <a:noFill/>
        </p:spPr>
        <p:txBody>
          <a:bodyPr wrap="square">
            <a:spAutoFit/>
          </a:bodyPr>
          <a:lstStyle/>
          <a:p>
            <a:r>
              <a:rPr lang="en-US" b="1" i="0" dirty="0">
                <a:effectLst/>
                <a:latin typeface="SFMono-Regular"/>
              </a:rPr>
              <a:t>pip install </a:t>
            </a:r>
            <a:r>
              <a:rPr lang="en-US" b="1" i="0" dirty="0" err="1">
                <a:effectLst/>
                <a:latin typeface="SFMono-Regular"/>
              </a:rPr>
              <a:t>pysimplegui</a:t>
            </a:r>
            <a:r>
              <a:rPr lang="en-US" b="1" i="0" dirty="0">
                <a:effectLst/>
                <a:latin typeface="SFMono-Regular"/>
              </a:rPr>
              <a:t> </a:t>
            </a:r>
          </a:p>
          <a:p>
            <a:r>
              <a:rPr lang="en-US" b="1" i="0" dirty="0">
                <a:effectLst/>
                <a:latin typeface="SFMono-Regular"/>
              </a:rPr>
              <a:t>pip3 install </a:t>
            </a:r>
            <a:r>
              <a:rPr lang="en-US" b="1" i="0" dirty="0" err="1">
                <a:effectLst/>
                <a:latin typeface="SFMono-Regular"/>
              </a:rPr>
              <a:t>pysimplegui</a:t>
            </a:r>
            <a:endParaRPr lang="en-US" b="1" dirty="0"/>
          </a:p>
        </p:txBody>
      </p:sp>
      <p:sp>
        <p:nvSpPr>
          <p:cNvPr id="13" name="TextBox 12">
            <a:extLst>
              <a:ext uri="{FF2B5EF4-FFF2-40B4-BE49-F238E27FC236}">
                <a16:creationId xmlns:a16="http://schemas.microsoft.com/office/drawing/2014/main" id="{DE8F423B-99CA-2A22-276B-38E041A14E26}"/>
              </a:ext>
            </a:extLst>
          </p:cNvPr>
          <p:cNvSpPr txBox="1"/>
          <p:nvPr/>
        </p:nvSpPr>
        <p:spPr>
          <a:xfrm>
            <a:off x="6070531" y="2228484"/>
            <a:ext cx="6096000" cy="369332"/>
          </a:xfrm>
          <a:prstGeom prst="rect">
            <a:avLst/>
          </a:prstGeom>
          <a:noFill/>
        </p:spPr>
        <p:txBody>
          <a:bodyPr wrap="square">
            <a:spAutoFit/>
          </a:bodyPr>
          <a:lstStyle/>
          <a:p>
            <a:r>
              <a:rPr lang="en-US" b="1" dirty="0"/>
              <a:t>https://www.pysimplegui.org/en/latest/index.html</a:t>
            </a:r>
          </a:p>
        </p:txBody>
      </p:sp>
    </p:spTree>
    <p:extLst>
      <p:ext uri="{BB962C8B-B14F-4D97-AF65-F5344CB8AC3E}">
        <p14:creationId xmlns:p14="http://schemas.microsoft.com/office/powerpoint/2010/main" val="3433587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sym typeface="Wingdings" panose="05000000000000000000" pitchFamily="2" charset="2"/>
              </a:rPr>
              <a:t></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LR+PySimpleGUI</a:t>
            </a:r>
            <a:r>
              <a:rPr lang="en-US" b="1" dirty="0">
                <a:solidFill>
                  <a:srgbClr val="E6E6E6"/>
                </a:solidFill>
                <a:latin typeface="Times New Roman" panose="02020603050405020304" pitchFamily="18" charset="0"/>
                <a:cs typeface="Times New Roman" panose="02020603050405020304" pitchFamily="18" charset="0"/>
              </a:rPr>
              <a:t> (1)</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269868F-70C0-08BF-330F-FA3ABE8C0B3D}"/>
              </a:ext>
            </a:extLst>
          </p:cNvPr>
          <p:cNvPicPr>
            <a:picLocks noChangeAspect="1"/>
          </p:cNvPicPr>
          <p:nvPr/>
        </p:nvPicPr>
        <p:blipFill>
          <a:blip r:embed="rId3"/>
          <a:stretch>
            <a:fillRect/>
          </a:stretch>
        </p:blipFill>
        <p:spPr>
          <a:xfrm>
            <a:off x="356291" y="1033235"/>
            <a:ext cx="8329224" cy="5824765"/>
          </a:xfrm>
          <a:prstGeom prst="rect">
            <a:avLst/>
          </a:prstGeom>
        </p:spPr>
      </p:pic>
    </p:spTree>
    <p:extLst>
      <p:ext uri="{BB962C8B-B14F-4D97-AF65-F5344CB8AC3E}">
        <p14:creationId xmlns:p14="http://schemas.microsoft.com/office/powerpoint/2010/main" val="3069842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1260138"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sym typeface="Wingdings" panose="05000000000000000000" pitchFamily="2" charset="2"/>
              </a:rPr>
              <a:t></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LR+PySimpleGUI</a:t>
            </a:r>
            <a:r>
              <a:rPr lang="en-US" b="1" dirty="0">
                <a:solidFill>
                  <a:srgbClr val="E6E6E6"/>
                </a:solidFill>
                <a:latin typeface="Times New Roman" panose="02020603050405020304" pitchFamily="18" charset="0"/>
                <a:cs typeface="Times New Roman" panose="02020603050405020304" pitchFamily="18" charset="0"/>
              </a:rPr>
              <a:t> (2) </a:t>
            </a:r>
            <a:r>
              <a:rPr lang="en-US" b="1" dirty="0" err="1">
                <a:solidFill>
                  <a:srgbClr val="E6E6E6"/>
                </a:solidFill>
                <a:latin typeface="Times New Roman" panose="02020603050405020304" pitchFamily="18" charset="0"/>
                <a:cs typeface="Times New Roman" panose="02020603050405020304" pitchFamily="18" charset="0"/>
              </a:rPr>
              <a:t>cont</a:t>
            </a:r>
            <a:r>
              <a:rPr lang="en-US" b="1" dirty="0">
                <a:solidFill>
                  <a:srgbClr val="E6E6E6"/>
                </a:solidFill>
                <a:latin typeface="Times New Roman" panose="02020603050405020304" pitchFamily="18" charset="0"/>
                <a:cs typeface="Times New Roman" panose="02020603050405020304" pitchFamily="18" charset="0"/>
              </a:rPr>
              <a:t>…</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4226FFD-3914-9508-5EB9-6DCCC55934A4}"/>
              </a:ext>
            </a:extLst>
          </p:cNvPr>
          <p:cNvPicPr>
            <a:picLocks noChangeAspect="1"/>
          </p:cNvPicPr>
          <p:nvPr/>
        </p:nvPicPr>
        <p:blipFill>
          <a:blip r:embed="rId3"/>
          <a:stretch>
            <a:fillRect/>
          </a:stretch>
        </p:blipFill>
        <p:spPr>
          <a:xfrm>
            <a:off x="420465" y="1340642"/>
            <a:ext cx="11711431" cy="5517358"/>
          </a:xfrm>
          <a:prstGeom prst="rect">
            <a:avLst/>
          </a:prstGeom>
        </p:spPr>
      </p:pic>
    </p:spTree>
    <p:extLst>
      <p:ext uri="{BB962C8B-B14F-4D97-AF65-F5344CB8AC3E}">
        <p14:creationId xmlns:p14="http://schemas.microsoft.com/office/powerpoint/2010/main" val="2628131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1260138"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sym typeface="Wingdings" panose="05000000000000000000" pitchFamily="2" charset="2"/>
              </a:rPr>
              <a:t></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LR+PySimpleGUI</a:t>
            </a:r>
            <a:r>
              <a:rPr lang="en-US" b="1" dirty="0">
                <a:solidFill>
                  <a:srgbClr val="E6E6E6"/>
                </a:solidFill>
                <a:latin typeface="Times New Roman" panose="02020603050405020304" pitchFamily="18" charset="0"/>
                <a:cs typeface="Times New Roman" panose="02020603050405020304" pitchFamily="18" charset="0"/>
              </a:rPr>
              <a:t> (3) </a:t>
            </a:r>
            <a:r>
              <a:rPr lang="en-US" b="1" dirty="0" err="1">
                <a:solidFill>
                  <a:srgbClr val="E6E6E6"/>
                </a:solidFill>
                <a:latin typeface="Times New Roman" panose="02020603050405020304" pitchFamily="18" charset="0"/>
                <a:cs typeface="Times New Roman" panose="02020603050405020304" pitchFamily="18" charset="0"/>
              </a:rPr>
              <a:t>cont</a:t>
            </a:r>
            <a:r>
              <a:rPr lang="en-US" b="1" dirty="0">
                <a:solidFill>
                  <a:srgbClr val="E6E6E6"/>
                </a:solidFill>
                <a:latin typeface="Times New Roman" panose="02020603050405020304" pitchFamily="18" charset="0"/>
                <a:cs typeface="Times New Roman" panose="02020603050405020304" pitchFamily="18" charset="0"/>
              </a:rPr>
              <a:t>…</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5C1A64A-1A76-072B-D8CF-B8E9E9EFF0F0}"/>
              </a:ext>
            </a:extLst>
          </p:cNvPr>
          <p:cNvPicPr>
            <a:picLocks noChangeAspect="1"/>
          </p:cNvPicPr>
          <p:nvPr/>
        </p:nvPicPr>
        <p:blipFill>
          <a:blip r:embed="rId3"/>
          <a:stretch>
            <a:fillRect/>
          </a:stretch>
        </p:blipFill>
        <p:spPr>
          <a:xfrm>
            <a:off x="487453" y="1244184"/>
            <a:ext cx="5297883" cy="1894363"/>
          </a:xfrm>
          <a:prstGeom prst="rect">
            <a:avLst/>
          </a:prstGeom>
        </p:spPr>
      </p:pic>
      <p:pic>
        <p:nvPicPr>
          <p:cNvPr id="10" name="Picture 9">
            <a:extLst>
              <a:ext uri="{FF2B5EF4-FFF2-40B4-BE49-F238E27FC236}">
                <a16:creationId xmlns:a16="http://schemas.microsoft.com/office/drawing/2014/main" id="{27F720BF-668A-2261-78C8-03072D6FC409}"/>
              </a:ext>
            </a:extLst>
          </p:cNvPr>
          <p:cNvPicPr>
            <a:picLocks noChangeAspect="1"/>
          </p:cNvPicPr>
          <p:nvPr/>
        </p:nvPicPr>
        <p:blipFill>
          <a:blip r:embed="rId4"/>
          <a:stretch>
            <a:fillRect/>
          </a:stretch>
        </p:blipFill>
        <p:spPr>
          <a:xfrm>
            <a:off x="487453" y="3203527"/>
            <a:ext cx="5297883" cy="1786283"/>
          </a:xfrm>
          <a:prstGeom prst="rect">
            <a:avLst/>
          </a:prstGeom>
        </p:spPr>
      </p:pic>
      <p:pic>
        <p:nvPicPr>
          <p:cNvPr id="13" name="Picture 12">
            <a:extLst>
              <a:ext uri="{FF2B5EF4-FFF2-40B4-BE49-F238E27FC236}">
                <a16:creationId xmlns:a16="http://schemas.microsoft.com/office/drawing/2014/main" id="{B406E5FE-6073-D1C2-01CA-205A2D6C1F25}"/>
              </a:ext>
            </a:extLst>
          </p:cNvPr>
          <p:cNvPicPr>
            <a:picLocks noChangeAspect="1"/>
          </p:cNvPicPr>
          <p:nvPr/>
        </p:nvPicPr>
        <p:blipFill>
          <a:blip r:embed="rId5"/>
          <a:stretch>
            <a:fillRect/>
          </a:stretch>
        </p:blipFill>
        <p:spPr>
          <a:xfrm>
            <a:off x="6330881" y="1244184"/>
            <a:ext cx="5297883" cy="3778172"/>
          </a:xfrm>
          <a:prstGeom prst="rect">
            <a:avLst/>
          </a:prstGeom>
        </p:spPr>
      </p:pic>
      <p:pic>
        <p:nvPicPr>
          <p:cNvPr id="16" name="Picture 15">
            <a:extLst>
              <a:ext uri="{FF2B5EF4-FFF2-40B4-BE49-F238E27FC236}">
                <a16:creationId xmlns:a16="http://schemas.microsoft.com/office/drawing/2014/main" id="{0B6F16EC-FE41-7DDB-6034-E52D596C5E2A}"/>
              </a:ext>
            </a:extLst>
          </p:cNvPr>
          <p:cNvPicPr>
            <a:picLocks noChangeAspect="1"/>
          </p:cNvPicPr>
          <p:nvPr/>
        </p:nvPicPr>
        <p:blipFill>
          <a:blip r:embed="rId6"/>
          <a:stretch>
            <a:fillRect/>
          </a:stretch>
        </p:blipFill>
        <p:spPr>
          <a:xfrm>
            <a:off x="2906655" y="4517863"/>
            <a:ext cx="6848452" cy="2343558"/>
          </a:xfrm>
          <a:prstGeom prst="rect">
            <a:avLst/>
          </a:prstGeom>
        </p:spPr>
      </p:pic>
    </p:spTree>
    <p:extLst>
      <p:ext uri="{BB962C8B-B14F-4D97-AF65-F5344CB8AC3E}">
        <p14:creationId xmlns:p14="http://schemas.microsoft.com/office/powerpoint/2010/main" val="255222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Bagian-</a:t>
            </a:r>
            <a:r>
              <a:rPr lang="en-US" b="1" dirty="0" err="1">
                <a:solidFill>
                  <a:srgbClr val="E6E6E6"/>
                </a:solidFill>
                <a:latin typeface="Times New Roman" panose="02020603050405020304" pitchFamily="18" charset="0"/>
                <a:cs typeface="Times New Roman" panose="02020603050405020304" pitchFamily="18" charset="0"/>
              </a:rPr>
              <a:t>bagian</a:t>
            </a:r>
            <a:r>
              <a:rPr lang="id-ID"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Kategori atau Kelas: Dalam klasifikasi, terdapat setidaknya dua kategori atau kelas yang berbeda yang mungkin. Kategori ini bisa berupa "ya" atau "tidak," "spam" atau "non-spam," "positif" atau "negatif," "kucing" atau "anjing," dan sebagainya. Dalam klasifikasi biner, terdapat dua kelas, sementara dalam klasifikasi multikelas, terdapat lebih dari dua kelas.</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Atribut atau Fitur: Klasifikasi melibatkan penggunaan fitur atau atribut yang menggambarkan objek atau data. Misalnya, dalam klasifikasi gambar kucing atau anjing, fitur-fitur bisa berupa warna, bentuk, tekstur, dan sebagainya.</a:t>
            </a:r>
          </a:p>
        </p:txBody>
      </p:sp>
    </p:spTree>
    <p:extLst>
      <p:ext uri="{BB962C8B-B14F-4D97-AF65-F5344CB8AC3E}">
        <p14:creationId xmlns:p14="http://schemas.microsoft.com/office/powerpoint/2010/main" val="4232842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1260138"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sym typeface="Wingdings" panose="05000000000000000000" pitchFamily="2" charset="2"/>
              </a:rPr>
              <a:t></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KNN+PySimpleGUI</a:t>
            </a:r>
            <a:r>
              <a:rPr lang="en-US" b="1" dirty="0">
                <a:solidFill>
                  <a:srgbClr val="E6E6E6"/>
                </a:solidFill>
                <a:latin typeface="Times New Roman" panose="02020603050405020304" pitchFamily="18" charset="0"/>
                <a:cs typeface="Times New Roman" panose="02020603050405020304" pitchFamily="18" charset="0"/>
              </a:rPr>
              <a:t> (1)</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530C170-FADA-F33D-A903-4C533F0ECD78}"/>
              </a:ext>
            </a:extLst>
          </p:cNvPr>
          <p:cNvPicPr>
            <a:picLocks noChangeAspect="1"/>
          </p:cNvPicPr>
          <p:nvPr/>
        </p:nvPicPr>
        <p:blipFill rotWithShape="1">
          <a:blip r:embed="rId3"/>
          <a:srcRect l="30000" t="33216" r="22968" b="8869"/>
          <a:stretch/>
        </p:blipFill>
        <p:spPr>
          <a:xfrm>
            <a:off x="479686" y="1059306"/>
            <a:ext cx="8416664" cy="5827165"/>
          </a:xfrm>
          <a:prstGeom prst="rect">
            <a:avLst/>
          </a:prstGeom>
        </p:spPr>
      </p:pic>
    </p:spTree>
    <p:extLst>
      <p:ext uri="{BB962C8B-B14F-4D97-AF65-F5344CB8AC3E}">
        <p14:creationId xmlns:p14="http://schemas.microsoft.com/office/powerpoint/2010/main" val="3371364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1260138"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sym typeface="Wingdings" panose="05000000000000000000" pitchFamily="2" charset="2"/>
              </a:rPr>
              <a:t></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KNN+PySimpleGUI</a:t>
            </a:r>
            <a:r>
              <a:rPr lang="en-US" b="1" dirty="0">
                <a:solidFill>
                  <a:srgbClr val="E6E6E6"/>
                </a:solidFill>
                <a:latin typeface="Times New Roman" panose="02020603050405020304" pitchFamily="18" charset="0"/>
                <a:cs typeface="Times New Roman" panose="02020603050405020304" pitchFamily="18" charset="0"/>
              </a:rPr>
              <a:t> (2) </a:t>
            </a:r>
            <a:r>
              <a:rPr lang="en-US" b="1" dirty="0" err="1">
                <a:solidFill>
                  <a:srgbClr val="E6E6E6"/>
                </a:solidFill>
                <a:latin typeface="Times New Roman" panose="02020603050405020304" pitchFamily="18" charset="0"/>
                <a:cs typeface="Times New Roman" panose="02020603050405020304" pitchFamily="18" charset="0"/>
              </a:rPr>
              <a:t>cont</a:t>
            </a:r>
            <a:r>
              <a:rPr lang="en-US" b="1" dirty="0">
                <a:solidFill>
                  <a:srgbClr val="E6E6E6"/>
                </a:solidFill>
                <a:latin typeface="Times New Roman" panose="02020603050405020304" pitchFamily="18" charset="0"/>
                <a:cs typeface="Times New Roman" panose="02020603050405020304" pitchFamily="18" charset="0"/>
              </a:rPr>
              <a:t>…</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8DC5DBB-2D57-BCD9-79BE-364BE8FC7522}"/>
              </a:ext>
            </a:extLst>
          </p:cNvPr>
          <p:cNvPicPr>
            <a:picLocks noChangeAspect="1"/>
          </p:cNvPicPr>
          <p:nvPr/>
        </p:nvPicPr>
        <p:blipFill>
          <a:blip r:embed="rId3"/>
          <a:stretch>
            <a:fillRect/>
          </a:stretch>
        </p:blipFill>
        <p:spPr>
          <a:xfrm>
            <a:off x="479686" y="1033235"/>
            <a:ext cx="8405116" cy="5824765"/>
          </a:xfrm>
          <a:prstGeom prst="rect">
            <a:avLst/>
          </a:prstGeom>
        </p:spPr>
      </p:pic>
    </p:spTree>
    <p:extLst>
      <p:ext uri="{BB962C8B-B14F-4D97-AF65-F5344CB8AC3E}">
        <p14:creationId xmlns:p14="http://schemas.microsoft.com/office/powerpoint/2010/main" val="2876487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1260138" cy="1034322"/>
          </a:xfrm>
        </p:spPr>
        <p:txBody>
          <a:bodyPr/>
          <a:lstStyle/>
          <a:p>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sym typeface="Wingdings" panose="05000000000000000000" pitchFamily="2" charset="2"/>
              </a:rPr>
              <a:t></a:t>
            </a:r>
            <a:r>
              <a:rPr lang="en-US"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KNN+PySimpleGUI</a:t>
            </a:r>
            <a:r>
              <a:rPr lang="en-US" b="1" dirty="0">
                <a:solidFill>
                  <a:srgbClr val="E6E6E6"/>
                </a:solidFill>
                <a:latin typeface="Times New Roman" panose="02020603050405020304" pitchFamily="18" charset="0"/>
                <a:cs typeface="Times New Roman" panose="02020603050405020304" pitchFamily="18" charset="0"/>
              </a:rPr>
              <a:t> (3) </a:t>
            </a:r>
            <a:r>
              <a:rPr lang="en-US" b="1" dirty="0" err="1">
                <a:solidFill>
                  <a:srgbClr val="E6E6E6"/>
                </a:solidFill>
                <a:latin typeface="Times New Roman" panose="02020603050405020304" pitchFamily="18" charset="0"/>
                <a:cs typeface="Times New Roman" panose="02020603050405020304" pitchFamily="18" charset="0"/>
              </a:rPr>
              <a:t>cont</a:t>
            </a:r>
            <a:r>
              <a:rPr lang="en-US" b="1" dirty="0">
                <a:solidFill>
                  <a:srgbClr val="E6E6E6"/>
                </a:solidFill>
                <a:latin typeface="Times New Roman" panose="02020603050405020304" pitchFamily="18" charset="0"/>
                <a:cs typeface="Times New Roman" panose="02020603050405020304" pitchFamily="18" charset="0"/>
              </a:rPr>
              <a:t>…</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endParaRPr lang="id-ID" sz="2800"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104E65D-1D2C-0859-2CE4-10293D34AA2E}"/>
              </a:ext>
            </a:extLst>
          </p:cNvPr>
          <p:cNvPicPr>
            <a:picLocks noChangeAspect="1"/>
          </p:cNvPicPr>
          <p:nvPr/>
        </p:nvPicPr>
        <p:blipFill>
          <a:blip r:embed="rId3"/>
          <a:stretch>
            <a:fillRect/>
          </a:stretch>
        </p:blipFill>
        <p:spPr>
          <a:xfrm>
            <a:off x="567274" y="1087291"/>
            <a:ext cx="5407621" cy="1902117"/>
          </a:xfrm>
          <a:prstGeom prst="rect">
            <a:avLst/>
          </a:prstGeom>
        </p:spPr>
      </p:pic>
      <p:pic>
        <p:nvPicPr>
          <p:cNvPr id="10" name="Picture 9">
            <a:extLst>
              <a:ext uri="{FF2B5EF4-FFF2-40B4-BE49-F238E27FC236}">
                <a16:creationId xmlns:a16="http://schemas.microsoft.com/office/drawing/2014/main" id="{CAF6D583-58B6-C8BC-0D2F-2A17E97D9F6D}"/>
              </a:ext>
            </a:extLst>
          </p:cNvPr>
          <p:cNvPicPr>
            <a:picLocks noChangeAspect="1"/>
          </p:cNvPicPr>
          <p:nvPr/>
        </p:nvPicPr>
        <p:blipFill>
          <a:blip r:embed="rId4"/>
          <a:stretch>
            <a:fillRect/>
          </a:stretch>
        </p:blipFill>
        <p:spPr>
          <a:xfrm>
            <a:off x="6276181" y="1172642"/>
            <a:ext cx="5438103" cy="1731414"/>
          </a:xfrm>
          <a:prstGeom prst="rect">
            <a:avLst/>
          </a:prstGeom>
        </p:spPr>
      </p:pic>
      <p:pic>
        <p:nvPicPr>
          <p:cNvPr id="14" name="Picture 13">
            <a:extLst>
              <a:ext uri="{FF2B5EF4-FFF2-40B4-BE49-F238E27FC236}">
                <a16:creationId xmlns:a16="http://schemas.microsoft.com/office/drawing/2014/main" id="{761EBEBB-2F1F-229F-11CC-7F04CAFCF5BA}"/>
              </a:ext>
            </a:extLst>
          </p:cNvPr>
          <p:cNvPicPr>
            <a:picLocks noChangeAspect="1"/>
          </p:cNvPicPr>
          <p:nvPr/>
        </p:nvPicPr>
        <p:blipFill>
          <a:blip r:embed="rId5"/>
          <a:stretch>
            <a:fillRect/>
          </a:stretch>
        </p:blipFill>
        <p:spPr>
          <a:xfrm>
            <a:off x="1686722" y="3619179"/>
            <a:ext cx="7980356" cy="2786113"/>
          </a:xfrm>
          <a:prstGeom prst="rect">
            <a:avLst/>
          </a:prstGeom>
        </p:spPr>
      </p:pic>
    </p:spTree>
    <p:extLst>
      <p:ext uri="{BB962C8B-B14F-4D97-AF65-F5344CB8AC3E}">
        <p14:creationId xmlns:p14="http://schemas.microsoft.com/office/powerpoint/2010/main" val="1711968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Bagian-</a:t>
            </a:r>
            <a:r>
              <a:rPr lang="en-US" b="1" dirty="0" err="1">
                <a:solidFill>
                  <a:srgbClr val="E6E6E6"/>
                </a:solidFill>
                <a:latin typeface="Times New Roman" panose="02020603050405020304" pitchFamily="18" charset="0"/>
                <a:cs typeface="Times New Roman" panose="02020603050405020304" pitchFamily="18" charset="0"/>
              </a:rPr>
              <a:t>bagian</a:t>
            </a:r>
            <a:r>
              <a:rPr lang="id-ID"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3"/>
            </a:pPr>
            <a:r>
              <a:rPr lang="id-ID" sz="2800" b="1" dirty="0">
                <a:solidFill>
                  <a:schemeClr val="bg1"/>
                </a:solidFill>
                <a:latin typeface="Arial" panose="020B0604020202020204" pitchFamily="34" charset="0"/>
                <a:cs typeface="Arial" panose="020B0604020202020204" pitchFamily="34" charset="0"/>
              </a:rPr>
              <a:t>Model Klasifikasi: Model klasifikasi adalah algoritma atau metode yang digunakan untuk memahami hubungan antara atribut-atribut data dan kategori atau kelas yang sesuai. Model ini menghasilkan aturan atau keputusan yang dapat memprediksi kelas dari data baru.</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startAt="3"/>
            </a:pPr>
            <a:r>
              <a:rPr lang="id-ID" sz="2800" b="1" dirty="0">
                <a:solidFill>
                  <a:schemeClr val="bg1"/>
                </a:solidFill>
                <a:latin typeface="Arial" panose="020B0604020202020204" pitchFamily="34" charset="0"/>
                <a:cs typeface="Arial" panose="020B0604020202020204" pitchFamily="34" charset="0"/>
              </a:rPr>
              <a:t>Data Pelatihan: Sebelum model klasifikasi dapat dibangun, kita perlu memiliki data pelatihan yang berisi contoh-contoh yang sudah dikelompokkan ke dalam kelas yang benar. Model menggunakan data pelatihan ini untuk belajar pola atau aturan yang mendefinisikan setiap kelas.</a:t>
            </a:r>
          </a:p>
        </p:txBody>
      </p:sp>
    </p:spTree>
    <p:extLst>
      <p:ext uri="{BB962C8B-B14F-4D97-AF65-F5344CB8AC3E}">
        <p14:creationId xmlns:p14="http://schemas.microsoft.com/office/powerpoint/2010/main" val="63785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Bagian-</a:t>
            </a:r>
            <a:r>
              <a:rPr lang="en-US" b="1" dirty="0" err="1">
                <a:solidFill>
                  <a:srgbClr val="E6E6E6"/>
                </a:solidFill>
                <a:latin typeface="Times New Roman" panose="02020603050405020304" pitchFamily="18" charset="0"/>
                <a:cs typeface="Times New Roman" panose="02020603050405020304" pitchFamily="18" charset="0"/>
              </a:rPr>
              <a:t>bagian</a:t>
            </a:r>
            <a:r>
              <a:rPr lang="id-ID"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5"/>
            </a:pPr>
            <a:r>
              <a:rPr lang="id-ID" sz="2800" b="1" dirty="0">
                <a:solidFill>
                  <a:schemeClr val="bg1"/>
                </a:solidFill>
                <a:latin typeface="Arial" panose="020B0604020202020204" pitchFamily="34" charset="0"/>
                <a:cs typeface="Arial" panose="020B0604020202020204" pitchFamily="34" charset="0"/>
              </a:rPr>
              <a:t>Data Pengujian: Setelah model klasifikasi dibangun, kita mengujinya dengan menggunakan data pengujian yang tidak digunakan selama pelatihan. Hasil prediksi model kemudian dibandingkan dengan label sebenarnya pada data pengujian untuk mengukur kinerja model.</a:t>
            </a:r>
            <a:endParaRPr lang="en-US" sz="2800" b="1" dirty="0">
              <a:solidFill>
                <a:schemeClr val="bg1"/>
              </a:solidFill>
              <a:latin typeface="Arial" panose="020B0604020202020204" pitchFamily="34" charset="0"/>
              <a:cs typeface="Arial" panose="020B0604020202020204" pitchFamily="34" charset="0"/>
            </a:endParaRPr>
          </a:p>
          <a:p>
            <a:pPr marL="514350" indent="-514350" algn="just">
              <a:buFont typeface="+mj-lt"/>
              <a:buAutoNum type="arabicPeriod" startAt="5"/>
            </a:pPr>
            <a:r>
              <a:rPr lang="id-ID" sz="2800" b="1" dirty="0">
                <a:solidFill>
                  <a:schemeClr val="bg1"/>
                </a:solidFill>
                <a:latin typeface="Arial" panose="020B0604020202020204" pitchFamily="34" charset="0"/>
                <a:cs typeface="Arial" panose="020B0604020202020204" pitchFamily="34" charset="0"/>
              </a:rPr>
              <a:t>Evaluasi Model: Evaluasi model adalah langkah penting dalam klasifikasi. Ini melibatkan penggunaan metrik evaluasi seperti akurasi, presisi, recall, F1-score, dan lainnya untuk mengukur sejauh mana model dapat memprediksi kategori yang benar.</a:t>
            </a:r>
          </a:p>
        </p:txBody>
      </p:sp>
    </p:spTree>
    <p:extLst>
      <p:ext uri="{BB962C8B-B14F-4D97-AF65-F5344CB8AC3E}">
        <p14:creationId xmlns:p14="http://schemas.microsoft.com/office/powerpoint/2010/main" val="543298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Bagian-</a:t>
            </a:r>
            <a:r>
              <a:rPr lang="en-US" b="1" dirty="0" err="1">
                <a:solidFill>
                  <a:srgbClr val="E6E6E6"/>
                </a:solidFill>
                <a:latin typeface="Times New Roman" panose="02020603050405020304" pitchFamily="18" charset="0"/>
                <a:cs typeface="Times New Roman" panose="02020603050405020304" pitchFamily="18" charset="0"/>
              </a:rPr>
              <a:t>bagian</a:t>
            </a:r>
            <a:r>
              <a:rPr lang="id-ID" b="1" dirty="0">
                <a:solidFill>
                  <a:srgbClr val="E6E6E6"/>
                </a:solidFill>
                <a:latin typeface="Times New Roman" panose="02020603050405020304" pitchFamily="18" charset="0"/>
                <a:cs typeface="Times New Roman" panose="02020603050405020304" pitchFamily="18" charset="0"/>
              </a:rPr>
              <a:t> </a:t>
            </a:r>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514350" indent="-514350" algn="just">
              <a:buFont typeface="+mj-lt"/>
              <a:buAutoNum type="arabicPeriod" startAt="7"/>
            </a:pPr>
            <a:r>
              <a:rPr lang="id-ID" sz="2800" b="1" dirty="0">
                <a:solidFill>
                  <a:schemeClr val="bg1"/>
                </a:solidFill>
                <a:latin typeface="Arial" panose="020B0604020202020204" pitchFamily="34" charset="0"/>
                <a:cs typeface="Arial" panose="020B0604020202020204" pitchFamily="34" charset="0"/>
              </a:rPr>
              <a:t>Aplikasi Klasifikasi: Klasifikasi digunakan dalam berbagai aplikasi, termasuk pengenalan pola, analisis teks, pemrosesan citra, pengenalan wajah, deteksi penyakit, sistem rekomendasi, pengawasan keamanan, dan banyak lagi.</a:t>
            </a:r>
          </a:p>
        </p:txBody>
      </p:sp>
      <p:pic>
        <p:nvPicPr>
          <p:cNvPr id="4" name="Picture 3">
            <a:extLst>
              <a:ext uri="{FF2B5EF4-FFF2-40B4-BE49-F238E27FC236}">
                <a16:creationId xmlns:a16="http://schemas.microsoft.com/office/drawing/2014/main" id="{D73D6528-B095-4381-7C5A-9C39145918A3}"/>
              </a:ext>
            </a:extLst>
          </p:cNvPr>
          <p:cNvPicPr>
            <a:picLocks noChangeAspect="1" noChangeArrowheads="1"/>
          </p:cNvPicPr>
          <p:nvPr/>
        </p:nvPicPr>
        <p:blipFill>
          <a:blip r:embed="rId2"/>
          <a:srcRect/>
          <a:stretch>
            <a:fillRect/>
          </a:stretch>
        </p:blipFill>
        <p:spPr bwMode="auto">
          <a:xfrm>
            <a:off x="5443873" y="3043029"/>
            <a:ext cx="4764429" cy="3747516"/>
          </a:xfrm>
          <a:prstGeom prst="rect">
            <a:avLst/>
          </a:prstGeom>
          <a:noFill/>
          <a:ln w="9525">
            <a:noFill/>
            <a:miter lim="800000"/>
            <a:headEnd/>
            <a:tailEnd/>
          </a:ln>
        </p:spPr>
      </p:pic>
    </p:spTree>
    <p:extLst>
      <p:ext uri="{BB962C8B-B14F-4D97-AF65-F5344CB8AC3E}">
        <p14:creationId xmlns:p14="http://schemas.microsoft.com/office/powerpoint/2010/main" val="399432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Skema </a:t>
            </a:r>
            <a:r>
              <a:rPr lang="en-US" b="1" dirty="0" err="1">
                <a:solidFill>
                  <a:srgbClr val="E6E6E6"/>
                </a:solidFill>
                <a:latin typeface="Times New Roman" panose="02020603050405020304" pitchFamily="18" charset="0"/>
                <a:cs typeface="Times New Roman" panose="02020603050405020304" pitchFamily="18" charset="0"/>
              </a:rPr>
              <a:t>Klasifikasi</a:t>
            </a:r>
            <a:r>
              <a:rPr lang="en-US" b="1" dirty="0">
                <a:solidFill>
                  <a:srgbClr val="E6E6E6"/>
                </a:solidFill>
                <a:latin typeface="Times New Roman" panose="02020603050405020304" pitchFamily="18" charset="0"/>
                <a:cs typeface="Times New Roman" panose="02020603050405020304" pitchFamily="18" charset="0"/>
              </a:rPr>
              <a:t> </a:t>
            </a:r>
            <a:endParaRPr lang="id-ID" b="1" dirty="0">
              <a:solidFill>
                <a:srgbClr val="E6E6E6"/>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73D6528-B095-4381-7C5A-9C39145918A3}"/>
              </a:ext>
            </a:extLst>
          </p:cNvPr>
          <p:cNvPicPr>
            <a:picLocks noChangeAspect="1" noChangeArrowheads="1"/>
          </p:cNvPicPr>
          <p:nvPr/>
        </p:nvPicPr>
        <p:blipFill>
          <a:blip r:embed="rId2"/>
          <a:srcRect/>
          <a:stretch>
            <a:fillRect/>
          </a:stretch>
        </p:blipFill>
        <p:spPr bwMode="auto">
          <a:xfrm>
            <a:off x="646112" y="1191730"/>
            <a:ext cx="7069138" cy="5560311"/>
          </a:xfrm>
          <a:prstGeom prst="rect">
            <a:avLst/>
          </a:prstGeom>
          <a:noFill/>
          <a:ln w="9525">
            <a:noFill/>
            <a:miter lim="800000"/>
            <a:headEnd/>
            <a:tailEnd/>
          </a:ln>
        </p:spPr>
      </p:pic>
      <p:sp>
        <p:nvSpPr>
          <p:cNvPr id="8" name="Content Placeholder 7">
            <a:extLst>
              <a:ext uri="{FF2B5EF4-FFF2-40B4-BE49-F238E27FC236}">
                <a16:creationId xmlns:a16="http://schemas.microsoft.com/office/drawing/2014/main" id="{4E622A34-7847-7449-5222-F53F627507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74728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209862"/>
            <a:ext cx="10534172" cy="1034322"/>
          </a:xfrm>
        </p:spPr>
        <p:txBody>
          <a:bodyPr/>
          <a:lstStyle/>
          <a:p>
            <a:r>
              <a:rPr lang="en-US" b="1" dirty="0">
                <a:solidFill>
                  <a:srgbClr val="E6E6E6"/>
                </a:solidFill>
                <a:latin typeface="Times New Roman" panose="02020603050405020304" pitchFamily="18" charset="0"/>
                <a:cs typeface="Times New Roman" panose="02020603050405020304" pitchFamily="18" charset="0"/>
              </a:rPr>
              <a:t>Classification VS Clustering</a:t>
            </a:r>
            <a:endParaRPr lang="id-ID" b="1" dirty="0">
              <a:solidFill>
                <a:srgbClr val="E6E6E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9686" y="1244184"/>
            <a:ext cx="10990419" cy="5004215"/>
          </a:xfrm>
        </p:spPr>
        <p:txBody>
          <a:bodyPr>
            <a:noAutofit/>
          </a:bodyPr>
          <a:lstStyle/>
          <a:p>
            <a:pPr marL="0" indent="0" algn="just">
              <a:buNone/>
            </a:pPr>
            <a:r>
              <a:rPr lang="id-ID" sz="2800" b="1" dirty="0">
                <a:solidFill>
                  <a:schemeClr val="bg1"/>
                </a:solidFill>
                <a:latin typeface="Arial" panose="020B0604020202020204" pitchFamily="34" charset="0"/>
                <a:cs typeface="Arial" panose="020B0604020202020204" pitchFamily="34" charset="0"/>
              </a:rPr>
              <a:t>Klasifikasi:</a:t>
            </a: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Tujuan: Klasifikasi digunakan untuk mengelompokkan objek atau data ke dalam kategori yang ditentukan sebelumnya.</a:t>
            </a: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Supervised Learning: model klasifikasi menggunakan data pelatihan yang sudah diberi label (kategori) untuk mempelajari pola dan membuat prediksi yang sesuai.</a:t>
            </a: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Hasil Prediksi: Dalam klasifikasi, hasil prediksi adalah label kategori atau kelas yang sudah dikenal sebelumnya. Misalnya, memprediksi apakah email adalah spam atau bukan spam</a:t>
            </a:r>
          </a:p>
          <a:p>
            <a:pPr marL="514350" indent="-514350" algn="just">
              <a:buFont typeface="+mj-lt"/>
              <a:buAutoNum type="arabicPeriod"/>
            </a:pPr>
            <a:r>
              <a:rPr lang="id-ID" sz="2800" b="1" dirty="0">
                <a:solidFill>
                  <a:schemeClr val="bg1"/>
                </a:solidFill>
                <a:latin typeface="Arial" panose="020B0604020202020204" pitchFamily="34" charset="0"/>
                <a:cs typeface="Arial" panose="020B0604020202020204" pitchFamily="34" charset="0"/>
              </a:rPr>
              <a:t>Algoritma</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klasifikasi </a:t>
            </a:r>
            <a:r>
              <a:rPr lang="en-US" sz="2800" b="1" dirty="0" err="1">
                <a:solidFill>
                  <a:schemeClr val="bg1"/>
                </a:solidFill>
                <a:latin typeface="Arial" panose="020B0604020202020204" pitchFamily="34" charset="0"/>
                <a:cs typeface="Arial" panose="020B0604020202020204" pitchFamily="34" charset="0"/>
              </a:rPr>
              <a:t>populer</a:t>
            </a:r>
            <a:r>
              <a:rPr lang="en-US" sz="2800" b="1" dirty="0">
                <a:solidFill>
                  <a:schemeClr val="bg1"/>
                </a:solidFill>
                <a:latin typeface="Arial" panose="020B0604020202020204" pitchFamily="34" charset="0"/>
                <a:cs typeface="Arial" panose="020B0604020202020204" pitchFamily="34" charset="0"/>
              </a:rPr>
              <a:t>: </a:t>
            </a:r>
            <a:r>
              <a:rPr lang="id-ID" sz="2800" b="1" dirty="0">
                <a:solidFill>
                  <a:schemeClr val="bg1"/>
                </a:solidFill>
                <a:latin typeface="Arial" panose="020B0604020202020204" pitchFamily="34" charset="0"/>
                <a:cs typeface="Arial" panose="020B0604020202020204" pitchFamily="34" charset="0"/>
              </a:rPr>
              <a:t>Naive Bayes, Decision Trees, Support Vector Machines (SVM), dan Neural Networks.</a:t>
            </a:r>
          </a:p>
        </p:txBody>
      </p:sp>
    </p:spTree>
    <p:extLst>
      <p:ext uri="{BB962C8B-B14F-4D97-AF65-F5344CB8AC3E}">
        <p14:creationId xmlns:p14="http://schemas.microsoft.com/office/powerpoint/2010/main" val="33846665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21712</TotalTime>
  <Words>1753</Words>
  <Application>Microsoft Office PowerPoint</Application>
  <PresentationFormat>Widescreen</PresentationFormat>
  <Paragraphs>152</Paragraphs>
  <Slides>42</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Aharoni</vt:lpstr>
      <vt:lpstr>Arial</vt:lpstr>
      <vt:lpstr>Calibri</vt:lpstr>
      <vt:lpstr>Century Gothic</vt:lpstr>
      <vt:lpstr>Courier New</vt:lpstr>
      <vt:lpstr>SFMono-Regular</vt:lpstr>
      <vt:lpstr>Times New Roman</vt:lpstr>
      <vt:lpstr>Wingdings 3</vt:lpstr>
      <vt:lpstr>Ion</vt:lpstr>
      <vt:lpstr>PowerPoint Presentation</vt:lpstr>
      <vt:lpstr>Supervised Learning (2) – Klasifikasi </vt:lpstr>
      <vt:lpstr>Supervised Learning (2) – Klasifikasi </vt:lpstr>
      <vt:lpstr>Bagian-bagian Klasifikasi </vt:lpstr>
      <vt:lpstr>Bagian-bagian Klasifikasi </vt:lpstr>
      <vt:lpstr>Bagian-bagian Klasifikasi </vt:lpstr>
      <vt:lpstr>Bagian-bagian Klasifikasi </vt:lpstr>
      <vt:lpstr>Skema Klasifikasi </vt:lpstr>
      <vt:lpstr>Classification VS Clustering</vt:lpstr>
      <vt:lpstr>Classification VS Clustering</vt:lpstr>
      <vt:lpstr>Classification VS Clustering</vt:lpstr>
      <vt:lpstr>Classification VS Clustering</vt:lpstr>
      <vt:lpstr>Classification VS Clustering</vt:lpstr>
      <vt:lpstr>Klasifikasi, Kluster, dan Regresi</vt:lpstr>
      <vt:lpstr>Tipe-tipe Klasifikasi</vt:lpstr>
      <vt:lpstr>Tipe-tipe Klasifikasi</vt:lpstr>
      <vt:lpstr>Tipe-tipe Klasifikasi</vt:lpstr>
      <vt:lpstr>Tipe-tipe Klasifikasi</vt:lpstr>
      <vt:lpstr>Tipe-tipe Klasifikasi</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Logistic Regression </vt:lpstr>
      <vt:lpstr>PySimpleGUI </vt:lpstr>
      <vt:lpstr>PySimpleGUI </vt:lpstr>
      <vt:lpstr>PySimpleGUI </vt:lpstr>
      <vt:lpstr>Klasifikasi LR+PySimpleGUI (1)</vt:lpstr>
      <vt:lpstr>Klasifikasi LR+PySimpleGUI (2) cont…</vt:lpstr>
      <vt:lpstr>Klasifikasi LR+PySimpleGUI (3) cont…</vt:lpstr>
      <vt:lpstr>Klasifikasi KNN+PySimpleGUI (1)</vt:lpstr>
      <vt:lpstr>Klasifikasi KNN+PySimpleGUI (2) cont…</vt:lpstr>
      <vt:lpstr>Klasifikasi KNN+PySimpleGUI (3)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ASUS</dc:creator>
  <cp:lastModifiedBy>ASUS</cp:lastModifiedBy>
  <cp:revision>117</cp:revision>
  <dcterms:created xsi:type="dcterms:W3CDTF">2021-03-07T08:29:27Z</dcterms:created>
  <dcterms:modified xsi:type="dcterms:W3CDTF">2023-10-31T05:54:25Z</dcterms:modified>
</cp:coreProperties>
</file>